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41"/>
  </p:notesMasterIdLst>
  <p:sldIdLst>
    <p:sldId id="256" r:id="rId2"/>
    <p:sldId id="307" r:id="rId3"/>
    <p:sldId id="257" r:id="rId4"/>
    <p:sldId id="258" r:id="rId5"/>
    <p:sldId id="260" r:id="rId6"/>
    <p:sldId id="262" r:id="rId7"/>
    <p:sldId id="263" r:id="rId8"/>
    <p:sldId id="265" r:id="rId9"/>
    <p:sldId id="259" r:id="rId10"/>
    <p:sldId id="267" r:id="rId11"/>
    <p:sldId id="268" r:id="rId12"/>
    <p:sldId id="312" r:id="rId13"/>
    <p:sldId id="271" r:id="rId14"/>
    <p:sldId id="273" r:id="rId15"/>
    <p:sldId id="274" r:id="rId16"/>
    <p:sldId id="276" r:id="rId17"/>
    <p:sldId id="275" r:id="rId18"/>
    <p:sldId id="278" r:id="rId19"/>
    <p:sldId id="280" r:id="rId20"/>
    <p:sldId id="282" r:id="rId21"/>
    <p:sldId id="283" r:id="rId22"/>
    <p:sldId id="284" r:id="rId23"/>
    <p:sldId id="286" r:id="rId24"/>
    <p:sldId id="288" r:id="rId25"/>
    <p:sldId id="290" r:id="rId26"/>
    <p:sldId id="291" r:id="rId27"/>
    <p:sldId id="295" r:id="rId28"/>
    <p:sldId id="294" r:id="rId29"/>
    <p:sldId id="296" r:id="rId30"/>
    <p:sldId id="297" r:id="rId31"/>
    <p:sldId id="298" r:id="rId32"/>
    <p:sldId id="299" r:id="rId33"/>
    <p:sldId id="300" r:id="rId34"/>
    <p:sldId id="301" r:id="rId35"/>
    <p:sldId id="302" r:id="rId36"/>
    <p:sldId id="303" r:id="rId37"/>
    <p:sldId id="304" r:id="rId38"/>
    <p:sldId id="305" r:id="rId39"/>
    <p:sldId id="306" r:id="rId4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1426" y="-58"/>
      </p:cViewPr>
      <p:guideLst>
        <p:guide orient="horz" pos="2160"/>
        <p:guide pos="2880"/>
      </p:guideLst>
    </p:cSldViewPr>
  </p:slideViewPr>
  <p:notesTextViewPr>
    <p:cViewPr>
      <p:scale>
        <a:sx n="100" d="100"/>
        <a:sy n="100" d="100"/>
      </p:scale>
      <p:origin x="0" y="0"/>
    </p:cViewPr>
  </p:notesTextViewPr>
  <p:notesViewPr>
    <p:cSldViewPr>
      <p:cViewPr varScale="1">
        <p:scale>
          <a:sx n="66" d="100"/>
          <a:sy n="66" d="100"/>
        </p:scale>
        <p:origin x="-3173" y="-8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938AE08-6E2E-4793-BF29-6F0CE24C5E05}" type="datetimeFigureOut">
              <a:rPr lang="zh-CN" altLang="en-US" smtClean="0"/>
              <a:t>2017-10-13</a:t>
            </a:fld>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886BD4C-5A39-4835-AAE3-92C337BEF329}" type="slidenum">
              <a:rPr lang="zh-CN" altLang="en-US" smtClean="0"/>
              <a:t>‹#›</a:t>
            </a:fld>
            <a:endParaRPr lang="zh-CN" altLang="en-US"/>
          </a:p>
        </p:txBody>
      </p:sp>
      <p:sp>
        <p:nvSpPr>
          <p:cNvPr id="9" name="幻灯片图像占位符 8"/>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Tree>
    <p:extLst>
      <p:ext uri="{BB962C8B-B14F-4D97-AF65-F5344CB8AC3E}">
        <p14:creationId xmlns:p14="http://schemas.microsoft.com/office/powerpoint/2010/main" val="4079236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Ref idx="1002">
        <a:schemeClr val="bg2"/>
      </p:bgRef>
    </p:bg>
    <p:spTree>
      <p:nvGrpSpPr>
        <p:cNvPr id="1" name=""/>
        <p:cNvGrpSpPr/>
        <p:nvPr/>
      </p:nvGrpSpPr>
      <p:grpSpPr>
        <a:xfrm>
          <a:off x="0" y="0"/>
          <a:ext cx="0" cy="0"/>
          <a:chOff x="0" y="0"/>
          <a:chExt cx="0" cy="0"/>
        </a:xfrm>
      </p:grpSpPr>
      <p:sp>
        <p:nvSpPr>
          <p:cNvPr id="9" name="标题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zh-CN" altLang="en-US" smtClean="0"/>
              <a:t>单击此处编辑母版标题样式</a:t>
            </a:r>
            <a:endParaRPr kumimoji="0" lang="en-US"/>
          </a:p>
        </p:txBody>
      </p:sp>
      <p:sp>
        <p:nvSpPr>
          <p:cNvPr id="17" name="副标题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smtClean="0"/>
              <a:t>单击此处编辑母版副标题样式</a:t>
            </a:r>
            <a:endParaRPr kumimoji="0" lang="en-US"/>
          </a:p>
        </p:txBody>
      </p:sp>
      <p:sp>
        <p:nvSpPr>
          <p:cNvPr id="30" name="日期占位符 29"/>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19" name="页脚占位符 18"/>
          <p:cNvSpPr>
            <a:spLocks noGrp="1"/>
          </p:cNvSpPr>
          <p:nvPr>
            <p:ph type="ftr" sz="quarter" idx="11"/>
          </p:nvPr>
        </p:nvSpPr>
        <p:spPr/>
        <p:txBody>
          <a:bodyPr/>
          <a:lstStyle/>
          <a:p>
            <a:endParaRPr lang="zh-CN" altLang="en-US"/>
          </a:p>
        </p:txBody>
      </p:sp>
      <p:sp>
        <p:nvSpPr>
          <p:cNvPr id="27" name="灯片编号占位符 2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914401"/>
            <a:ext cx="2057400" cy="5211763"/>
          </a:xfrm>
        </p:spPr>
        <p:txBody>
          <a:bodyPr vert="eaVer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457200" y="914401"/>
            <a:ext cx="6019800" cy="5211763"/>
          </a:xfrm>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内容占位符 2"/>
          <p:cNvSpPr>
            <a:spLocks noGrp="1"/>
          </p:cNvSpPr>
          <p:nvPr>
            <p:ph idx="1"/>
          </p:nvPr>
        </p:nvSpPr>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pic>
        <p:nvPicPr>
          <p:cNvPr id="7" name="Picture 2" descr="F:\work\卓炎软件定稿\卓炎软件定稿（透明背景）.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071856" y="18328"/>
            <a:ext cx="1053840" cy="10538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2">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704088"/>
            <a:ext cx="8229600" cy="1143000"/>
          </a:xfrm>
        </p:spPr>
        <p:txBody>
          <a:bodyPr/>
          <a:lstStyle/>
          <a:p>
            <a:r>
              <a:rPr kumimoji="0" lang="zh-CN" altLang="en-US" smtClean="0"/>
              <a:t>单击此处编辑母版标题样式</a:t>
            </a:r>
            <a:endParaRPr kumimoji="0" lang="en-US"/>
          </a:p>
        </p:txBody>
      </p:sp>
      <p:sp>
        <p:nvSpPr>
          <p:cNvPr id="3" name="内容占位符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内容占位符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704088"/>
            <a:ext cx="8229600" cy="1143000"/>
          </a:xfrm>
        </p:spPr>
        <p:txBody>
          <a:bodyPr tIns="45720" anchor="b"/>
          <a:lstStyle>
            <a:lvl1pPr>
              <a:defRPr/>
            </a:lvl1pPr>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4" name="文本占位符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5" name="内容占位符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6" name="内容占位符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zh-CN" altLang="en-US" smtClean="0"/>
              <a:t>单击此处编辑母版标题样式</a:t>
            </a:r>
            <a:endParaRPr kumimoji="0" 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zh-CN" altLang="en-US" smtClean="0"/>
              <a:t>单击此处编辑母版标题样式</a:t>
            </a:r>
            <a:endParaRPr kumimoji="0" lang="en-US"/>
          </a:p>
        </p:txBody>
      </p:sp>
      <p:sp>
        <p:nvSpPr>
          <p:cNvPr id="3" name="文本占位符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zh-CN" altLang="en-US" smtClean="0"/>
              <a:t>单击此处编辑母版文本样式</a:t>
            </a:r>
          </a:p>
        </p:txBody>
      </p:sp>
      <p:sp>
        <p:nvSpPr>
          <p:cNvPr id="4" name="内容占位符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9" name="单圆角矩形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直角三角形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标题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zh-CN" altLang="en-US" smtClean="0"/>
              <a:t>单击此处编辑母版标题样式</a:t>
            </a:r>
            <a:endParaRPr kumimoji="0" lang="en-US"/>
          </a:p>
        </p:txBody>
      </p:sp>
      <p:sp>
        <p:nvSpPr>
          <p:cNvPr id="4" name="文本占位符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2017-10-13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a:xfrm>
            <a:off x="8077200" y="6356350"/>
            <a:ext cx="609600" cy="365125"/>
          </a:xfrm>
        </p:spPr>
        <p:txBody>
          <a:bodyPr/>
          <a:lstStyle/>
          <a:p>
            <a:fld id="{0C913308-F349-4B6D-A68A-DD1791B4A57B}" type="slidenum">
              <a:rPr lang="zh-CN" altLang="en-US" smtClean="0"/>
              <a:t>‹#›</a:t>
            </a:fld>
            <a:endParaRPr lang="zh-CN" altLang="en-US"/>
          </a:p>
        </p:txBody>
      </p:sp>
      <p:sp>
        <p:nvSpPr>
          <p:cNvPr id="3" name="图片占位符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zh-CN" altLang="en-US" smtClean="0"/>
              <a:t>单击图标添加图片</a:t>
            </a:r>
            <a:endParaRPr kumimoji="0" lang="en-US" dirty="0"/>
          </a:p>
        </p:txBody>
      </p:sp>
      <p:sp>
        <p:nvSpPr>
          <p:cNvPr id="10" name="任意多边形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任意多边形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任意多边形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任意多边形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标题占位符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zh-CN" altLang="en-US" smtClean="0"/>
              <a:t>单击此处编辑母版标题样式</a:t>
            </a:r>
            <a:endParaRPr kumimoji="0" lang="en-US"/>
          </a:p>
        </p:txBody>
      </p:sp>
      <p:sp>
        <p:nvSpPr>
          <p:cNvPr id="30" name="文本占位符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10" name="日期占位符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530820CF-B880-4189-942D-D702A7CBA730}" type="datetimeFigureOut">
              <a:rPr lang="zh-CN" altLang="en-US" smtClean="0"/>
              <a:t>2017-10-13</a:t>
            </a:fld>
            <a:endParaRPr lang="zh-CN" altLang="en-US"/>
          </a:p>
        </p:txBody>
      </p:sp>
      <p:sp>
        <p:nvSpPr>
          <p:cNvPr id="22" name="页脚占位符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zh-CN" altLang="en-US"/>
          </a:p>
        </p:txBody>
      </p:sp>
      <p:sp>
        <p:nvSpPr>
          <p:cNvPr id="18" name="灯片编号占位符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0C913308-F349-4B6D-A68A-DD1791B4A57B}" type="slidenum">
              <a:rPr lang="zh-CN" altLang="en-US" smtClean="0"/>
              <a:t>‹#›</a:t>
            </a:fld>
            <a:endParaRPr lang="zh-CN" altLang="en-US"/>
          </a:p>
        </p:txBody>
      </p:sp>
      <p:grpSp>
        <p:nvGrpSpPr>
          <p:cNvPr id="2" name="组合 1"/>
          <p:cNvGrpSpPr/>
          <p:nvPr/>
        </p:nvGrpSpPr>
        <p:grpSpPr>
          <a:xfrm>
            <a:off x="-19017" y="202408"/>
            <a:ext cx="9180548" cy="649224"/>
            <a:chOff x="-19045" y="216550"/>
            <a:chExt cx="9180548" cy="649224"/>
          </a:xfrm>
        </p:grpSpPr>
        <p:sp>
          <p:nvSpPr>
            <p:cNvPr id="12" name="任意多边形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任意多边形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iming>
    <p:tnLst>
      <p:par>
        <p:cTn id="1" dur="indefinite" restart="never" nodeType="tmRoot"/>
      </p:par>
    </p:tnLst>
  </p:timing>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704088"/>
            <a:ext cx="8229600" cy="3300976"/>
          </a:xfrm>
        </p:spPr>
        <p:txBody>
          <a:bodyPr>
            <a:normAutofit/>
          </a:bodyPr>
          <a:lstStyle/>
          <a:p>
            <a:pPr algn="ctr"/>
            <a:r>
              <a:rPr lang="zh-CN" altLang="en-US" sz="4400" b="1" dirty="0">
                <a:latin typeface="微软雅黑" pitchFamily="34" charset="-122"/>
                <a:ea typeface="微软雅黑" pitchFamily="34" charset="-122"/>
              </a:rPr>
              <a:t>强</a:t>
            </a:r>
            <a:r>
              <a:rPr lang="zh-CN" altLang="en-US" sz="4400" b="1" dirty="0" smtClean="0">
                <a:latin typeface="微软雅黑" pitchFamily="34" charset="-122"/>
                <a:ea typeface="微软雅黑" pitchFamily="34" charset="-122"/>
              </a:rPr>
              <a:t>胜公司数据同步培训</a:t>
            </a:r>
            <a:r>
              <a:rPr lang="en-US" altLang="zh-CN" dirty="0" smtClean="0"/>
              <a:t/>
            </a:r>
            <a:br>
              <a:rPr lang="en-US" altLang="zh-CN" dirty="0" smtClean="0"/>
            </a:br>
            <a:endParaRPr lang="zh-CN" altLang="en-US" dirty="0"/>
          </a:p>
        </p:txBody>
      </p:sp>
      <p:sp>
        <p:nvSpPr>
          <p:cNvPr id="3" name="TextBox 2"/>
          <p:cNvSpPr txBox="1"/>
          <p:nvPr/>
        </p:nvSpPr>
        <p:spPr>
          <a:xfrm>
            <a:off x="4139952" y="4941168"/>
            <a:ext cx="4248472" cy="1200329"/>
          </a:xfrm>
          <a:prstGeom prst="rect">
            <a:avLst/>
          </a:prstGeom>
          <a:noFill/>
        </p:spPr>
        <p:txBody>
          <a:bodyPr wrap="square" rtlCol="0">
            <a:spAutoFit/>
          </a:bodyPr>
          <a:lstStyle/>
          <a:p>
            <a:pPr algn="r"/>
            <a:r>
              <a:rPr lang="zh-CN" altLang="en-US" sz="2400" b="1" dirty="0" smtClean="0">
                <a:solidFill>
                  <a:schemeClr val="tx2">
                    <a:lumMod val="75000"/>
                  </a:schemeClr>
                </a:solidFill>
                <a:latin typeface="微软雅黑" pitchFamily="34" charset="-122"/>
                <a:ea typeface="微软雅黑" pitchFamily="34" charset="-122"/>
              </a:rPr>
              <a:t>洛阳卓炎软件有限公司</a:t>
            </a:r>
            <a:endParaRPr lang="en-US" altLang="zh-CN" sz="2400" b="1" dirty="0" smtClean="0">
              <a:solidFill>
                <a:schemeClr val="tx2">
                  <a:lumMod val="75000"/>
                </a:schemeClr>
              </a:solidFill>
              <a:latin typeface="微软雅黑" pitchFamily="34" charset="-122"/>
              <a:ea typeface="微软雅黑" pitchFamily="34" charset="-122"/>
            </a:endParaRPr>
          </a:p>
          <a:p>
            <a:pPr algn="r"/>
            <a:r>
              <a:rPr lang="zh-CN" altLang="en-US" sz="2400" b="1" dirty="0" smtClean="0">
                <a:solidFill>
                  <a:schemeClr val="tx2">
                    <a:lumMod val="75000"/>
                  </a:schemeClr>
                </a:solidFill>
                <a:latin typeface="微软雅黑" pitchFamily="34" charset="-122"/>
                <a:ea typeface="微软雅黑" pitchFamily="34" charset="-122"/>
              </a:rPr>
              <a:t>培训人：李华</a:t>
            </a:r>
            <a:endParaRPr lang="en-US" altLang="zh-CN" sz="2400" b="1" dirty="0" smtClean="0">
              <a:solidFill>
                <a:schemeClr val="tx2">
                  <a:lumMod val="75000"/>
                </a:schemeClr>
              </a:solidFill>
              <a:latin typeface="微软雅黑" pitchFamily="34" charset="-122"/>
              <a:ea typeface="微软雅黑" pitchFamily="34" charset="-122"/>
            </a:endParaRPr>
          </a:p>
          <a:p>
            <a:pPr algn="r"/>
            <a:r>
              <a:rPr lang="en-US" altLang="zh-CN" sz="2400" b="1" dirty="0" smtClean="0">
                <a:solidFill>
                  <a:schemeClr val="tx2">
                    <a:lumMod val="75000"/>
                  </a:schemeClr>
                </a:solidFill>
                <a:latin typeface="微软雅黑" pitchFamily="34" charset="-122"/>
                <a:ea typeface="微软雅黑" pitchFamily="34" charset="-122"/>
              </a:rPr>
              <a:t>2017</a:t>
            </a:r>
            <a:r>
              <a:rPr lang="zh-CN" altLang="en-US" sz="2400" b="1" dirty="0" smtClean="0">
                <a:solidFill>
                  <a:schemeClr val="tx2">
                    <a:lumMod val="75000"/>
                  </a:schemeClr>
                </a:solidFill>
                <a:latin typeface="微软雅黑" pitchFamily="34" charset="-122"/>
                <a:ea typeface="微软雅黑" pitchFamily="34" charset="-122"/>
              </a:rPr>
              <a:t>年</a:t>
            </a:r>
            <a:r>
              <a:rPr lang="en-US" altLang="zh-CN" sz="2400" b="1" dirty="0">
                <a:solidFill>
                  <a:schemeClr val="tx2">
                    <a:lumMod val="75000"/>
                  </a:schemeClr>
                </a:solidFill>
                <a:latin typeface="微软雅黑" pitchFamily="34" charset="-122"/>
                <a:ea typeface="微软雅黑" pitchFamily="34" charset="-122"/>
              </a:rPr>
              <a:t>9</a:t>
            </a:r>
            <a:r>
              <a:rPr lang="zh-CN" altLang="en-US" sz="2400" b="1" dirty="0" smtClean="0">
                <a:solidFill>
                  <a:schemeClr val="tx2">
                    <a:lumMod val="75000"/>
                  </a:schemeClr>
                </a:solidFill>
                <a:latin typeface="微软雅黑" pitchFamily="34" charset="-122"/>
                <a:ea typeface="微软雅黑" pitchFamily="34" charset="-122"/>
              </a:rPr>
              <a:t>月</a:t>
            </a:r>
            <a:r>
              <a:rPr lang="en-US" altLang="zh-CN" sz="2400" b="1" dirty="0" smtClean="0">
                <a:solidFill>
                  <a:schemeClr val="tx2">
                    <a:lumMod val="75000"/>
                  </a:schemeClr>
                </a:solidFill>
                <a:latin typeface="微软雅黑" pitchFamily="34" charset="-122"/>
                <a:ea typeface="微软雅黑" pitchFamily="34" charset="-122"/>
              </a:rPr>
              <a:t>26</a:t>
            </a:r>
            <a:r>
              <a:rPr lang="zh-CN" altLang="en-US" sz="2400" b="1" dirty="0" smtClean="0">
                <a:solidFill>
                  <a:schemeClr val="tx2">
                    <a:lumMod val="75000"/>
                  </a:schemeClr>
                </a:solidFill>
                <a:latin typeface="微软雅黑" pitchFamily="34" charset="-122"/>
                <a:ea typeface="微软雅黑" pitchFamily="34" charset="-122"/>
              </a:rPr>
              <a:t>日</a:t>
            </a:r>
            <a:endParaRPr lang="zh-CN" altLang="en-US" sz="2400" b="1" dirty="0">
              <a:solidFill>
                <a:schemeClr val="tx2">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4932689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a:latin typeface="微软雅黑" pitchFamily="34" charset="-122"/>
                <a:ea typeface="微软雅黑" pitchFamily="34" charset="-122"/>
              </a:rPr>
              <a:t>4</a:t>
            </a:r>
            <a:r>
              <a:rPr lang="zh-CN" altLang="en-US" sz="4400" b="1" dirty="0" smtClean="0">
                <a:latin typeface="微软雅黑" pitchFamily="34" charset="-122"/>
                <a:ea typeface="微软雅黑" pitchFamily="34" charset="-122"/>
              </a:rPr>
              <a:t>、同步信息集定义</a:t>
            </a:r>
            <a:endParaRPr lang="zh-CN" altLang="en-US" sz="4400" b="1" dirty="0">
              <a:latin typeface="微软雅黑" pitchFamily="34" charset="-122"/>
              <a:ea typeface="微软雅黑" pitchFamily="34" charset="-122"/>
            </a:endParaRPr>
          </a:p>
        </p:txBody>
      </p:sp>
      <p:sp>
        <p:nvSpPr>
          <p:cNvPr id="5" name="内容占位符 4"/>
          <p:cNvSpPr>
            <a:spLocks noGrp="1"/>
          </p:cNvSpPr>
          <p:nvPr>
            <p:ph idx="1"/>
          </p:nvPr>
        </p:nvSpPr>
        <p:spPr/>
        <p:txBody>
          <a:bodyPr/>
          <a:lstStyle/>
          <a:p>
            <a:r>
              <a:rPr lang="zh-CN" altLang="zh-CN" sz="2400" b="1" dirty="0">
                <a:latin typeface="微软雅黑" pitchFamily="34" charset="-122"/>
                <a:ea typeface="微软雅黑" pitchFamily="34" charset="-122"/>
              </a:rPr>
              <a:t>【动态建模平台】</a:t>
            </a:r>
            <a:r>
              <a:rPr lang="en-US" altLang="zh-CN" sz="2400" b="1" dirty="0">
                <a:latin typeface="微软雅黑" pitchFamily="34" charset="-122"/>
                <a:ea typeface="微软雅黑" pitchFamily="34" charset="-122"/>
              </a:rPr>
              <a:t>-</a:t>
            </a:r>
            <a:r>
              <a:rPr lang="zh-CN" altLang="zh-CN" sz="2400" b="1" dirty="0">
                <a:latin typeface="微软雅黑" pitchFamily="34" charset="-122"/>
                <a:ea typeface="微软雅黑" pitchFamily="34" charset="-122"/>
              </a:rPr>
              <a:t>【服务产品工具集】</a:t>
            </a:r>
            <a:r>
              <a:rPr lang="en-US" altLang="zh-CN" sz="2400" b="1" dirty="0">
                <a:latin typeface="微软雅黑" pitchFamily="34" charset="-122"/>
                <a:ea typeface="微软雅黑" pitchFamily="34" charset="-122"/>
              </a:rPr>
              <a:t>-</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同步信息集定义</a:t>
            </a:r>
            <a:r>
              <a:rPr lang="zh-CN" altLang="zh-CN" sz="2400" b="1" dirty="0" smtClean="0">
                <a:latin typeface="微软雅黑" pitchFamily="34" charset="-122"/>
                <a:ea typeface="微软雅黑" pitchFamily="34" charset="-122"/>
              </a:rPr>
              <a:t>】 </a:t>
            </a:r>
            <a:r>
              <a:rPr lang="zh-CN" altLang="en-US" sz="2400" b="1" dirty="0" smtClean="0">
                <a:latin typeface="微软雅黑" pitchFamily="34" charset="-122"/>
                <a:ea typeface="微软雅黑" pitchFamily="34" charset="-122"/>
              </a:rPr>
              <a:t>系统默认即可</a:t>
            </a:r>
            <a:endParaRPr lang="zh-CN" altLang="zh-CN" sz="2400" b="1" dirty="0">
              <a:latin typeface="微软雅黑" pitchFamily="34" charset="-122"/>
              <a:ea typeface="微软雅黑" pitchFamily="34" charset="-122"/>
            </a:endParaRPr>
          </a:p>
          <a:p>
            <a:pPr marL="0" indent="0">
              <a:buNone/>
            </a:pPr>
            <a:endParaRPr lang="zh-CN" altLang="en-US" dirty="0"/>
          </a:p>
        </p:txBody>
      </p:sp>
      <p:pic>
        <p:nvPicPr>
          <p:cNvPr id="4" name="内容占位符 3"/>
          <p:cNvPicPr>
            <a:picLocks/>
          </p:cNvPicPr>
          <p:nvPr/>
        </p:nvPicPr>
        <p:blipFill>
          <a:blip r:embed="rId2"/>
          <a:stretch>
            <a:fillRect/>
          </a:stretch>
        </p:blipFill>
        <p:spPr>
          <a:xfrm>
            <a:off x="755576" y="2780928"/>
            <a:ext cx="7488832" cy="3543672"/>
          </a:xfrm>
          <a:prstGeom prst="rect">
            <a:avLst/>
          </a:prstGeom>
        </p:spPr>
      </p:pic>
    </p:spTree>
    <p:extLst>
      <p:ext uri="{BB962C8B-B14F-4D97-AF65-F5344CB8AC3E}">
        <p14:creationId xmlns:p14="http://schemas.microsoft.com/office/powerpoint/2010/main" val="41960607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a:latin typeface="微软雅黑" pitchFamily="34" charset="-122"/>
                <a:ea typeface="微软雅黑" pitchFamily="34" charset="-122"/>
              </a:rPr>
              <a:t>5</a:t>
            </a:r>
            <a:r>
              <a:rPr lang="zh-CN" altLang="en-US" sz="4400" b="1" dirty="0" smtClean="0">
                <a:latin typeface="微软雅黑" pitchFamily="34" charset="-122"/>
                <a:ea typeface="微软雅黑" pitchFamily="34" charset="-122"/>
              </a:rPr>
              <a:t>、信息项定义</a:t>
            </a:r>
            <a:endParaRPr lang="zh-CN" altLang="en-US" sz="4400" b="1" dirty="0">
              <a:latin typeface="微软雅黑" pitchFamily="34" charset="-122"/>
              <a:ea typeface="微软雅黑" pitchFamily="34" charset="-122"/>
            </a:endParaRPr>
          </a:p>
        </p:txBody>
      </p:sp>
      <p:sp>
        <p:nvSpPr>
          <p:cNvPr id="5" name="内容占位符 4"/>
          <p:cNvSpPr>
            <a:spLocks noGrp="1"/>
          </p:cNvSpPr>
          <p:nvPr>
            <p:ph idx="1"/>
          </p:nvPr>
        </p:nvSpPr>
        <p:spPr/>
        <p:txBody>
          <a:bodyPr/>
          <a:lstStyle/>
          <a:p>
            <a:r>
              <a:rPr lang="zh-CN" altLang="zh-CN" sz="2400" b="1" dirty="0">
                <a:latin typeface="微软雅黑" pitchFamily="34" charset="-122"/>
                <a:ea typeface="微软雅黑" pitchFamily="34" charset="-122"/>
              </a:rPr>
              <a:t>【动态建模平台】</a:t>
            </a:r>
            <a:r>
              <a:rPr lang="en-US" altLang="zh-CN" sz="2400" b="1" dirty="0">
                <a:latin typeface="微软雅黑" pitchFamily="34" charset="-122"/>
                <a:ea typeface="微软雅黑" pitchFamily="34" charset="-122"/>
              </a:rPr>
              <a:t>-</a:t>
            </a:r>
            <a:r>
              <a:rPr lang="zh-CN" altLang="zh-CN" sz="2400" b="1" dirty="0">
                <a:latin typeface="微软雅黑" pitchFamily="34" charset="-122"/>
                <a:ea typeface="微软雅黑" pitchFamily="34" charset="-122"/>
              </a:rPr>
              <a:t>【服务产品工具集】</a:t>
            </a:r>
            <a:r>
              <a:rPr lang="en-US" altLang="zh-CN" sz="2400" b="1" dirty="0">
                <a:latin typeface="微软雅黑" pitchFamily="34" charset="-122"/>
                <a:ea typeface="微软雅黑" pitchFamily="34" charset="-122"/>
              </a:rPr>
              <a:t>-</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信息项定义</a:t>
            </a:r>
            <a:r>
              <a:rPr lang="zh-CN" altLang="zh-CN" sz="2400" b="1" dirty="0" smtClean="0">
                <a:latin typeface="微软雅黑" pitchFamily="34" charset="-122"/>
                <a:ea typeface="微软雅黑" pitchFamily="34" charset="-122"/>
              </a:rPr>
              <a:t>】 </a:t>
            </a:r>
            <a:r>
              <a:rPr lang="zh-CN" altLang="en-US" sz="2400" b="1" dirty="0" smtClean="0">
                <a:latin typeface="微软雅黑" pitchFamily="34" charset="-122"/>
                <a:ea typeface="微软雅黑" pitchFamily="34" charset="-122"/>
              </a:rPr>
              <a:t>新建方案选定需要同步</a:t>
            </a:r>
            <a:r>
              <a:rPr lang="zh-CN" altLang="en-US" sz="2400" b="1" smtClean="0">
                <a:latin typeface="微软雅黑" pitchFamily="34" charset="-122"/>
                <a:ea typeface="微软雅黑" pitchFamily="34" charset="-122"/>
              </a:rPr>
              <a:t>的项目，系统默认即可</a:t>
            </a:r>
            <a:endParaRPr lang="zh-CN" altLang="zh-CN" sz="2400" b="1" dirty="0">
              <a:latin typeface="微软雅黑" pitchFamily="34" charset="-122"/>
              <a:ea typeface="微软雅黑" pitchFamily="34" charset="-122"/>
            </a:endParaRPr>
          </a:p>
          <a:p>
            <a:pPr marL="0" indent="0">
              <a:buNone/>
            </a:pPr>
            <a:endParaRPr lang="zh-CN" altLang="en-US" dirty="0"/>
          </a:p>
        </p:txBody>
      </p:sp>
      <p:pic>
        <p:nvPicPr>
          <p:cNvPr id="4" name="内容占位符 3"/>
          <p:cNvPicPr>
            <a:picLocks/>
          </p:cNvPicPr>
          <p:nvPr/>
        </p:nvPicPr>
        <p:blipFill>
          <a:blip r:embed="rId2"/>
          <a:stretch>
            <a:fillRect/>
          </a:stretch>
        </p:blipFill>
        <p:spPr>
          <a:xfrm>
            <a:off x="755576" y="2780928"/>
            <a:ext cx="7560840" cy="3543673"/>
          </a:xfrm>
          <a:prstGeom prst="rect">
            <a:avLst/>
          </a:prstGeom>
        </p:spPr>
      </p:pic>
    </p:spTree>
    <p:extLst>
      <p:ext uri="{BB962C8B-B14F-4D97-AF65-F5344CB8AC3E}">
        <p14:creationId xmlns:p14="http://schemas.microsoft.com/office/powerpoint/2010/main" val="13989915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4400" b="1" dirty="0" smtClean="0">
                <a:latin typeface="微软雅黑" pitchFamily="34" charset="-122"/>
                <a:ea typeface="微软雅黑" pitchFamily="34" charset="-122"/>
              </a:rPr>
              <a:t>目录</a:t>
            </a:r>
            <a:endParaRPr lang="zh-CN" altLang="en-US" sz="4400" b="1" dirty="0">
              <a:latin typeface="微软雅黑" pitchFamily="34" charset="-122"/>
              <a:ea typeface="微软雅黑" pitchFamily="34" charset="-122"/>
            </a:endParaRPr>
          </a:p>
        </p:txBody>
      </p:sp>
      <p:sp>
        <p:nvSpPr>
          <p:cNvPr id="3" name="内容占位符 2"/>
          <p:cNvSpPr>
            <a:spLocks noGrp="1"/>
          </p:cNvSpPr>
          <p:nvPr>
            <p:ph idx="1"/>
          </p:nvPr>
        </p:nvSpPr>
        <p:spPr/>
        <p:txBody>
          <a:bodyPr>
            <a:normAutofit fontScale="92500" lnSpcReduction="20000"/>
          </a:bodyPr>
          <a:lstStyle/>
          <a:p>
            <a:pPr marL="0" indent="0">
              <a:buNone/>
            </a:pPr>
            <a:r>
              <a:rPr lang="zh-CN" altLang="en-US" sz="2400" b="1" dirty="0" smtClean="0">
                <a:latin typeface="微软雅黑" pitchFamily="34" charset="-122"/>
                <a:ea typeface="微软雅黑" pitchFamily="34" charset="-122"/>
              </a:rPr>
              <a:t>一、系统设置：</a:t>
            </a:r>
            <a:endParaRPr lang="en-US" altLang="zh-CN" sz="2400" b="1" dirty="0" smtClean="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1  </a:t>
            </a:r>
            <a:r>
              <a:rPr lang="zh-CN" altLang="en-US" sz="2400" b="1" dirty="0" smtClean="0">
                <a:latin typeface="微软雅黑" pitchFamily="34" charset="-122"/>
                <a:ea typeface="微软雅黑" pitchFamily="34" charset="-122"/>
              </a:rPr>
              <a:t>操作节点</a:t>
            </a:r>
            <a:endParaRPr lang="en-US" altLang="zh-CN" sz="2400" b="1" dirty="0" smtClean="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2 </a:t>
            </a:r>
            <a:r>
              <a:rPr lang="zh-CN" altLang="en-US" sz="2400" b="1" dirty="0" smtClean="0">
                <a:latin typeface="微软雅黑" pitchFamily="34" charset="-122"/>
                <a:ea typeface="微软雅黑" pitchFamily="34" charset="-122"/>
              </a:rPr>
              <a:t>外系统定义</a:t>
            </a:r>
            <a:endParaRPr lang="en-US" altLang="zh-CN" sz="2400" b="1" dirty="0" smtClean="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3 </a:t>
            </a:r>
            <a:r>
              <a:rPr lang="zh-CN" altLang="en-US" sz="2400" b="1" dirty="0" smtClean="0">
                <a:latin typeface="微软雅黑" pitchFamily="34" charset="-122"/>
                <a:ea typeface="微软雅黑" pitchFamily="34" charset="-122"/>
              </a:rPr>
              <a:t>信息项码值设置</a:t>
            </a:r>
            <a:endParaRPr lang="en-US" altLang="zh-CN" sz="2400" b="1" dirty="0" smtClean="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4 </a:t>
            </a:r>
            <a:r>
              <a:rPr lang="zh-CN" altLang="en-US" sz="2400" b="1" dirty="0" smtClean="0">
                <a:latin typeface="微软雅黑" pitchFamily="34" charset="-122"/>
                <a:ea typeface="微软雅黑" pitchFamily="34" charset="-122"/>
              </a:rPr>
              <a:t>同步</a:t>
            </a:r>
            <a:r>
              <a:rPr lang="zh-CN" altLang="en-US" sz="2400" b="1" dirty="0">
                <a:latin typeface="微软雅黑" pitchFamily="34" charset="-122"/>
                <a:ea typeface="微软雅黑" pitchFamily="34" charset="-122"/>
              </a:rPr>
              <a:t>信息</a:t>
            </a:r>
            <a:r>
              <a:rPr lang="zh-CN" altLang="en-US" sz="2400" b="1" dirty="0" smtClean="0">
                <a:latin typeface="微软雅黑" pitchFamily="34" charset="-122"/>
                <a:ea typeface="微软雅黑" pitchFamily="34" charset="-122"/>
              </a:rPr>
              <a:t>集设置</a:t>
            </a:r>
            <a:endParaRPr lang="en-US" altLang="zh-CN" sz="2400" b="1" dirty="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5 </a:t>
            </a:r>
            <a:r>
              <a:rPr lang="zh-CN" altLang="en-US" sz="2400" b="1" dirty="0" smtClean="0">
                <a:latin typeface="微软雅黑" pitchFamily="34" charset="-122"/>
                <a:ea typeface="微软雅黑" pitchFamily="34" charset="-122"/>
              </a:rPr>
              <a:t>信息项定义</a:t>
            </a:r>
            <a:endParaRPr lang="en-US" altLang="zh-CN" sz="2400" b="1" dirty="0" smtClean="0">
              <a:latin typeface="微软雅黑" pitchFamily="34" charset="-122"/>
              <a:ea typeface="微软雅黑" pitchFamily="34" charset="-122"/>
            </a:endParaRPr>
          </a:p>
          <a:p>
            <a:pPr marL="0" indent="0">
              <a:buNone/>
            </a:pPr>
            <a:r>
              <a:rPr lang="zh-CN" altLang="en-US" sz="2400" b="1" dirty="0" smtClean="0">
                <a:solidFill>
                  <a:srgbClr val="FF0000"/>
                </a:solidFill>
                <a:latin typeface="微软雅黑" pitchFamily="34" charset="-122"/>
                <a:ea typeface="微软雅黑" pitchFamily="34" charset="-122"/>
              </a:rPr>
              <a:t>二、重点设置</a:t>
            </a:r>
            <a:endParaRPr lang="en-US" altLang="zh-CN" sz="2400" b="1" dirty="0" smtClean="0">
              <a:solidFill>
                <a:srgbClr val="FF0000"/>
              </a:solidFill>
              <a:latin typeface="微软雅黑" pitchFamily="34" charset="-122"/>
              <a:ea typeface="微软雅黑" pitchFamily="34" charset="-122"/>
            </a:endParaRPr>
          </a:p>
          <a:p>
            <a:r>
              <a:rPr lang="en-US" altLang="zh-CN" sz="2400" b="1" dirty="0">
                <a:solidFill>
                  <a:srgbClr val="FF0000"/>
                </a:solidFill>
                <a:latin typeface="微软雅黑" pitchFamily="34" charset="-122"/>
                <a:ea typeface="微软雅黑" pitchFamily="34" charset="-122"/>
              </a:rPr>
              <a:t>1</a:t>
            </a:r>
            <a:r>
              <a:rPr lang="en-US" altLang="zh-CN" sz="2400" b="1" dirty="0" smtClean="0">
                <a:solidFill>
                  <a:srgbClr val="FF0000"/>
                </a:solidFill>
                <a:latin typeface="微软雅黑" pitchFamily="34" charset="-122"/>
                <a:ea typeface="微软雅黑" pitchFamily="34" charset="-122"/>
              </a:rPr>
              <a:t> </a:t>
            </a:r>
            <a:r>
              <a:rPr lang="zh-CN" altLang="en-US" sz="2400" b="1" dirty="0" smtClean="0">
                <a:solidFill>
                  <a:srgbClr val="FF0000"/>
                </a:solidFill>
                <a:latin typeface="微软雅黑" pitchFamily="34" charset="-122"/>
                <a:ea typeface="微软雅黑" pitchFamily="34" charset="-122"/>
              </a:rPr>
              <a:t>凭证</a:t>
            </a:r>
            <a:r>
              <a:rPr lang="zh-CN" altLang="en-US" sz="2400" b="1" dirty="0">
                <a:solidFill>
                  <a:srgbClr val="FF0000"/>
                </a:solidFill>
                <a:latin typeface="微软雅黑" pitchFamily="34" charset="-122"/>
                <a:ea typeface="微软雅黑" pitchFamily="34" charset="-122"/>
              </a:rPr>
              <a:t>数据转换对照定义</a:t>
            </a:r>
            <a:endParaRPr lang="en-US" altLang="zh-CN" sz="2400" b="1" dirty="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2 </a:t>
            </a:r>
            <a:r>
              <a:rPr lang="zh-CN" altLang="en-US" sz="2400" b="1" dirty="0" smtClean="0">
                <a:solidFill>
                  <a:srgbClr val="FF0000"/>
                </a:solidFill>
                <a:latin typeface="微软雅黑" pitchFamily="34" charset="-122"/>
                <a:ea typeface="微软雅黑" pitchFamily="34" charset="-122"/>
              </a:rPr>
              <a:t>凭证</a:t>
            </a:r>
            <a:r>
              <a:rPr lang="zh-CN" altLang="en-US" sz="2400" b="1" dirty="0">
                <a:solidFill>
                  <a:srgbClr val="FF0000"/>
                </a:solidFill>
                <a:latin typeface="微软雅黑" pitchFamily="34" charset="-122"/>
                <a:ea typeface="微软雅黑" pitchFamily="34" charset="-122"/>
              </a:rPr>
              <a:t>数据转换方案定义</a:t>
            </a:r>
            <a:endParaRPr lang="en-US" altLang="zh-CN" sz="2400" b="1" dirty="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3 </a:t>
            </a:r>
            <a:r>
              <a:rPr lang="zh-CN" altLang="en-US" sz="2400" b="1" dirty="0" smtClean="0">
                <a:solidFill>
                  <a:srgbClr val="FF0000"/>
                </a:solidFill>
                <a:latin typeface="微软雅黑" pitchFamily="34" charset="-122"/>
                <a:ea typeface="微软雅黑" pitchFamily="34" charset="-122"/>
              </a:rPr>
              <a:t>功能组</a:t>
            </a:r>
            <a:r>
              <a:rPr lang="zh-CN" altLang="en-US" sz="2400" b="1" dirty="0">
                <a:solidFill>
                  <a:srgbClr val="FF0000"/>
                </a:solidFill>
                <a:latin typeface="微软雅黑" pitchFamily="34" charset="-122"/>
                <a:ea typeface="微软雅黑" pitchFamily="34" charset="-122"/>
              </a:rPr>
              <a:t>定义</a:t>
            </a:r>
            <a:endParaRPr lang="en-US" altLang="zh-CN" sz="2400" b="1" dirty="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4 </a:t>
            </a:r>
            <a:r>
              <a:rPr lang="zh-CN" altLang="en-US" sz="2400" b="1" dirty="0" smtClean="0">
                <a:solidFill>
                  <a:srgbClr val="FF0000"/>
                </a:solidFill>
                <a:latin typeface="微软雅黑" pitchFamily="34" charset="-122"/>
                <a:ea typeface="微软雅黑" pitchFamily="34" charset="-122"/>
              </a:rPr>
              <a:t>传输</a:t>
            </a:r>
            <a:r>
              <a:rPr lang="zh-CN" altLang="en-US" sz="2400" b="1" dirty="0">
                <a:solidFill>
                  <a:srgbClr val="FF0000"/>
                </a:solidFill>
                <a:latin typeface="微软雅黑" pitchFamily="34" charset="-122"/>
                <a:ea typeface="微软雅黑" pitchFamily="34" charset="-122"/>
              </a:rPr>
              <a:t>单元定义</a:t>
            </a:r>
            <a:endParaRPr lang="en-US" altLang="zh-CN" sz="2400" b="1" dirty="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5 </a:t>
            </a:r>
            <a:r>
              <a:rPr lang="zh-CN" altLang="en-US" sz="2400" b="1" dirty="0" smtClean="0">
                <a:solidFill>
                  <a:srgbClr val="FF0000"/>
                </a:solidFill>
                <a:latin typeface="微软雅黑" pitchFamily="34" charset="-122"/>
                <a:ea typeface="微软雅黑" pitchFamily="34" charset="-122"/>
              </a:rPr>
              <a:t>同步</a:t>
            </a:r>
            <a:r>
              <a:rPr lang="zh-CN" altLang="en-US" sz="2400" b="1" dirty="0">
                <a:solidFill>
                  <a:srgbClr val="FF0000"/>
                </a:solidFill>
                <a:latin typeface="微软雅黑" pitchFamily="34" charset="-122"/>
                <a:ea typeface="微软雅黑" pitchFamily="34" charset="-122"/>
              </a:rPr>
              <a:t>方案定义</a:t>
            </a:r>
            <a:endParaRPr lang="en-US" altLang="zh-CN" sz="2400" b="1" dirty="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6 </a:t>
            </a:r>
            <a:r>
              <a:rPr lang="zh-CN" altLang="en-US" sz="2400" b="1" dirty="0" smtClean="0">
                <a:solidFill>
                  <a:srgbClr val="FF0000"/>
                </a:solidFill>
                <a:latin typeface="微软雅黑" pitchFamily="34" charset="-122"/>
                <a:ea typeface="微软雅黑" pitchFamily="34" charset="-122"/>
              </a:rPr>
              <a:t>同步</a:t>
            </a:r>
            <a:r>
              <a:rPr lang="zh-CN" altLang="en-US" sz="2400" b="1" dirty="0">
                <a:solidFill>
                  <a:srgbClr val="FF0000"/>
                </a:solidFill>
                <a:latin typeface="微软雅黑" pitchFamily="34" charset="-122"/>
                <a:ea typeface="微软雅黑" pitchFamily="34" charset="-122"/>
              </a:rPr>
              <a:t>日志</a:t>
            </a:r>
            <a:endParaRPr lang="en-US" altLang="zh-CN" sz="2400" b="1" dirty="0">
              <a:solidFill>
                <a:srgbClr val="FF0000"/>
              </a:solidFill>
              <a:latin typeface="微软雅黑" pitchFamily="34" charset="-122"/>
              <a:ea typeface="微软雅黑" pitchFamily="34" charset="-122"/>
            </a:endParaRPr>
          </a:p>
          <a:p>
            <a:pPr marL="0" indent="0">
              <a:buNone/>
            </a:pPr>
            <a:endParaRPr lang="en-US" altLang="zh-CN" sz="2400" b="1" dirty="0">
              <a:latin typeface="微软雅黑" pitchFamily="34" charset="-122"/>
              <a:ea typeface="微软雅黑" pitchFamily="34" charset="-122"/>
            </a:endParaRPr>
          </a:p>
          <a:p>
            <a:pPr marL="0" indent="0">
              <a:buNone/>
            </a:pPr>
            <a:endParaRPr lang="en-US" altLang="zh-CN" sz="2400" dirty="0" smtClean="0"/>
          </a:p>
          <a:p>
            <a:endParaRPr lang="en-US" altLang="zh-CN" dirty="0" smtClean="0"/>
          </a:p>
          <a:p>
            <a:endParaRPr lang="en-US" altLang="zh-CN" dirty="0" smtClean="0"/>
          </a:p>
          <a:p>
            <a:endParaRPr lang="en-US" altLang="zh-CN" dirty="0" smtClean="0"/>
          </a:p>
          <a:p>
            <a:endParaRPr lang="en-US" altLang="zh-CN" dirty="0" smtClean="0"/>
          </a:p>
          <a:p>
            <a:endParaRPr lang="zh-CN" altLang="en-US" dirty="0"/>
          </a:p>
        </p:txBody>
      </p:sp>
    </p:spTree>
    <p:extLst>
      <p:ext uri="{BB962C8B-B14F-4D97-AF65-F5344CB8AC3E}">
        <p14:creationId xmlns:p14="http://schemas.microsoft.com/office/powerpoint/2010/main" val="5472896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a:latin typeface="微软雅黑" pitchFamily="34" charset="-122"/>
                <a:ea typeface="微软雅黑" pitchFamily="34" charset="-122"/>
              </a:rPr>
              <a:t>1</a:t>
            </a:r>
            <a:r>
              <a:rPr lang="zh-CN" altLang="en-US" sz="4400" b="1" dirty="0" smtClean="0">
                <a:latin typeface="微软雅黑" pitchFamily="34" charset="-122"/>
                <a:ea typeface="微软雅黑" pitchFamily="34" charset="-122"/>
              </a:rPr>
              <a:t>、凭证数据转换对照定义</a:t>
            </a:r>
            <a:endParaRPr lang="zh-CN" altLang="en-US" sz="4400" b="1" dirty="0">
              <a:latin typeface="微软雅黑" pitchFamily="34" charset="-122"/>
              <a:ea typeface="微软雅黑" pitchFamily="34" charset="-122"/>
            </a:endParaRPr>
          </a:p>
        </p:txBody>
      </p:sp>
      <p:sp>
        <p:nvSpPr>
          <p:cNvPr id="5" name="内容占位符 4"/>
          <p:cNvSpPr>
            <a:spLocks noGrp="1"/>
          </p:cNvSpPr>
          <p:nvPr>
            <p:ph idx="1"/>
          </p:nvPr>
        </p:nvSpPr>
        <p:spPr/>
        <p:txBody>
          <a:bodyPr>
            <a:normAutofit/>
          </a:bodyPr>
          <a:lstStyle/>
          <a:p>
            <a:r>
              <a:rPr lang="zh-CN" altLang="zh-CN" sz="2400" b="1" dirty="0">
                <a:latin typeface="微软雅黑" pitchFamily="34" charset="-122"/>
                <a:ea typeface="微软雅黑" pitchFamily="34" charset="-122"/>
              </a:rPr>
              <a:t>【动态建模平台】</a:t>
            </a:r>
            <a:r>
              <a:rPr lang="en-US" altLang="zh-CN" sz="2400" b="1" dirty="0">
                <a:latin typeface="微软雅黑" pitchFamily="34" charset="-122"/>
                <a:ea typeface="微软雅黑" pitchFamily="34" charset="-122"/>
              </a:rPr>
              <a:t>-</a:t>
            </a:r>
            <a:r>
              <a:rPr lang="zh-CN" altLang="zh-CN" sz="2400" b="1" dirty="0">
                <a:latin typeface="微软雅黑" pitchFamily="34" charset="-122"/>
                <a:ea typeface="微软雅黑" pitchFamily="34" charset="-122"/>
              </a:rPr>
              <a:t>【服务产品工具集】</a:t>
            </a:r>
            <a:r>
              <a:rPr lang="en-US" altLang="zh-CN" sz="2400" b="1" dirty="0">
                <a:latin typeface="微软雅黑" pitchFamily="34" charset="-122"/>
                <a:ea typeface="微软雅黑" pitchFamily="34" charset="-122"/>
              </a:rPr>
              <a:t>-</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凭证数据转换对照定义</a:t>
            </a:r>
            <a:r>
              <a:rPr lang="zh-CN" altLang="zh-CN" sz="2400" b="1" dirty="0" smtClean="0">
                <a:latin typeface="微软雅黑" pitchFamily="34" charset="-122"/>
                <a:ea typeface="微软雅黑" pitchFamily="34" charset="-122"/>
              </a:rPr>
              <a:t>】 </a:t>
            </a:r>
            <a:endParaRPr lang="en-US" altLang="zh-CN" sz="2400" b="1" dirty="0" smtClean="0">
              <a:latin typeface="微软雅黑" pitchFamily="34" charset="-122"/>
              <a:ea typeface="微软雅黑" pitchFamily="34" charset="-122"/>
            </a:endParaRPr>
          </a:p>
          <a:p>
            <a:r>
              <a:rPr lang="zh-CN" altLang="en-US" sz="2400" b="1" dirty="0" smtClean="0">
                <a:solidFill>
                  <a:srgbClr val="FF0000"/>
                </a:solidFill>
                <a:latin typeface="微软雅黑" pitchFamily="34" charset="-122"/>
                <a:ea typeface="微软雅黑" pitchFamily="34" charset="-122"/>
              </a:rPr>
              <a:t>重要：这个主要用来对相同的档案照编码不一样，比如  </a:t>
            </a:r>
            <a:r>
              <a:rPr lang="en-US" altLang="zh-CN" sz="2400" b="1" dirty="0" smtClean="0">
                <a:solidFill>
                  <a:srgbClr val="FF0000"/>
                </a:solidFill>
                <a:latin typeface="微软雅黑" pitchFamily="34" charset="-122"/>
                <a:ea typeface="微软雅黑" pitchFamily="34" charset="-122"/>
              </a:rPr>
              <a:t>a</a:t>
            </a:r>
            <a:r>
              <a:rPr lang="zh-CN" altLang="en-US" sz="2400" b="1" dirty="0">
                <a:solidFill>
                  <a:srgbClr val="FF0000"/>
                </a:solidFill>
                <a:latin typeface="微软雅黑" pitchFamily="34" charset="-122"/>
                <a:ea typeface="微软雅黑" pitchFamily="34" charset="-122"/>
              </a:rPr>
              <a:t>供应</a:t>
            </a:r>
            <a:r>
              <a:rPr lang="zh-CN" altLang="en-US" sz="2400" b="1" dirty="0" smtClean="0">
                <a:solidFill>
                  <a:srgbClr val="FF0000"/>
                </a:solidFill>
                <a:latin typeface="微软雅黑" pitchFamily="34" charset="-122"/>
                <a:ea typeface="微软雅黑" pitchFamily="34" charset="-122"/>
              </a:rPr>
              <a:t>商在</a:t>
            </a:r>
            <a:r>
              <a:rPr lang="en-US" altLang="zh-CN" sz="2400" b="1" dirty="0" smtClean="0">
                <a:solidFill>
                  <a:srgbClr val="FF0000"/>
                </a:solidFill>
                <a:latin typeface="微软雅黑" pitchFamily="34" charset="-122"/>
                <a:ea typeface="微软雅黑" pitchFamily="34" charset="-122"/>
              </a:rPr>
              <a:t>1.253 </a:t>
            </a:r>
            <a:r>
              <a:rPr lang="zh-CN" altLang="en-US" sz="2400" b="1" dirty="0" smtClean="0">
                <a:solidFill>
                  <a:srgbClr val="FF0000"/>
                </a:solidFill>
                <a:latin typeface="微软雅黑" pitchFamily="34" charset="-122"/>
                <a:ea typeface="微软雅黑" pitchFamily="34" charset="-122"/>
              </a:rPr>
              <a:t>编码是 </a:t>
            </a:r>
            <a:r>
              <a:rPr lang="en-US" altLang="zh-CN" sz="2400" b="1" dirty="0" smtClean="0">
                <a:solidFill>
                  <a:srgbClr val="FF0000"/>
                </a:solidFill>
                <a:latin typeface="微软雅黑" pitchFamily="34" charset="-122"/>
                <a:ea typeface="微软雅黑" pitchFamily="34" charset="-122"/>
              </a:rPr>
              <a:t>01001 </a:t>
            </a:r>
            <a:r>
              <a:rPr lang="zh-CN" altLang="en-US" sz="2400" b="1" dirty="0" smtClean="0">
                <a:solidFill>
                  <a:srgbClr val="FF0000"/>
                </a:solidFill>
                <a:latin typeface="微软雅黑" pitchFamily="34" charset="-122"/>
                <a:ea typeface="微软雅黑" pitchFamily="34" charset="-122"/>
              </a:rPr>
              <a:t>，而在同步服务器是 </a:t>
            </a:r>
            <a:r>
              <a:rPr lang="en-US" altLang="zh-CN" sz="2400" b="1" dirty="0" smtClean="0">
                <a:solidFill>
                  <a:srgbClr val="FF0000"/>
                </a:solidFill>
                <a:latin typeface="微软雅黑" pitchFamily="34" charset="-122"/>
                <a:ea typeface="微软雅黑" pitchFamily="34" charset="-122"/>
              </a:rPr>
              <a:t>01013</a:t>
            </a:r>
            <a:r>
              <a:rPr lang="zh-CN" altLang="en-US" sz="2400" b="1" dirty="0" smtClean="0">
                <a:solidFill>
                  <a:srgbClr val="FF0000"/>
                </a:solidFill>
                <a:latin typeface="微软雅黑" pitchFamily="34" charset="-122"/>
                <a:ea typeface="微软雅黑" pitchFamily="34" charset="-122"/>
              </a:rPr>
              <a:t>，因为编码不一致导致凭证不能同步，所以要在这里加上转换对照关系</a:t>
            </a:r>
            <a:endParaRPr lang="zh-CN" altLang="en-US" sz="2400" b="1"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370153650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p:nvPr/>
        </p:nvPicPr>
        <p:blipFill>
          <a:blip r:embed="rId2"/>
          <a:stretch>
            <a:fillRect/>
          </a:stretch>
        </p:blipFill>
        <p:spPr>
          <a:xfrm>
            <a:off x="827584" y="1772816"/>
            <a:ext cx="7416824" cy="4104456"/>
          </a:xfrm>
          <a:prstGeom prst="rect">
            <a:avLst/>
          </a:prstGeom>
        </p:spPr>
      </p:pic>
      <p:sp>
        <p:nvSpPr>
          <p:cNvPr id="3" name="TextBox 2"/>
          <p:cNvSpPr txBox="1"/>
          <p:nvPr/>
        </p:nvSpPr>
        <p:spPr>
          <a:xfrm>
            <a:off x="755576" y="873319"/>
            <a:ext cx="7344816" cy="830997"/>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1.1</a:t>
            </a:r>
            <a:r>
              <a:rPr lang="zh-CN" altLang="en-US" sz="2400" b="1" dirty="0" smtClean="0">
                <a:latin typeface="微软雅黑" pitchFamily="34" charset="-122"/>
                <a:ea typeface="微软雅黑" pitchFamily="34" charset="-122"/>
              </a:rPr>
              <a:t>增加对照定义方案，注意选择基础档案编码与翻译类型 编码</a:t>
            </a:r>
            <a:r>
              <a:rPr lang="en-US" altLang="zh-CN" sz="2400" b="1" dirty="0" smtClean="0">
                <a:latin typeface="微软雅黑" pitchFamily="34" charset="-122"/>
                <a:ea typeface="微软雅黑" pitchFamily="34" charset="-122"/>
              </a:rPr>
              <a:t>&gt;</a:t>
            </a:r>
            <a:r>
              <a:rPr lang="zh-CN" altLang="en-US" sz="2400" b="1" dirty="0" smtClean="0">
                <a:latin typeface="微软雅黑" pitchFamily="34" charset="-122"/>
                <a:ea typeface="微软雅黑" pitchFamily="34" charset="-122"/>
              </a:rPr>
              <a:t>编码</a:t>
            </a:r>
            <a:endParaRPr lang="en-US" altLang="zh-CN" sz="2400" b="1" dirty="0" smtClean="0">
              <a:latin typeface="微软雅黑" pitchFamily="34" charset="-122"/>
              <a:ea typeface="微软雅黑" pitchFamily="34" charset="-122"/>
            </a:endParaRPr>
          </a:p>
        </p:txBody>
      </p:sp>
      <p:sp>
        <p:nvSpPr>
          <p:cNvPr id="6" name="椭圆形标注 5"/>
          <p:cNvSpPr/>
          <p:nvPr/>
        </p:nvSpPr>
        <p:spPr>
          <a:xfrm>
            <a:off x="2771800" y="3429000"/>
            <a:ext cx="1296144" cy="936104"/>
          </a:xfrm>
          <a:prstGeom prst="wedgeEllipseCallo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dirty="0"/>
              <a:t>翻译</a:t>
            </a:r>
            <a:r>
              <a:rPr lang="zh-CN" altLang="en-US" dirty="0" smtClean="0"/>
              <a:t>类型，基础档案</a:t>
            </a:r>
            <a:endParaRPr lang="zh-CN" altLang="en-US" dirty="0"/>
          </a:p>
        </p:txBody>
      </p:sp>
    </p:spTree>
    <p:extLst>
      <p:ext uri="{BB962C8B-B14F-4D97-AF65-F5344CB8AC3E}">
        <p14:creationId xmlns:p14="http://schemas.microsoft.com/office/powerpoint/2010/main" val="27042068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p:cNvPicPr>
          <p:nvPr>
            <p:ph idx="1"/>
          </p:nvPr>
        </p:nvPicPr>
        <p:blipFill>
          <a:blip r:embed="rId2"/>
          <a:stretch>
            <a:fillRect/>
          </a:stretch>
        </p:blipFill>
        <p:spPr>
          <a:xfrm>
            <a:off x="755576" y="1412776"/>
            <a:ext cx="7920880" cy="4597831"/>
          </a:xfrm>
          <a:prstGeom prst="rect">
            <a:avLst/>
          </a:prstGeom>
        </p:spPr>
      </p:pic>
      <p:sp>
        <p:nvSpPr>
          <p:cNvPr id="3" name="TextBox 2"/>
          <p:cNvSpPr txBox="1"/>
          <p:nvPr/>
        </p:nvSpPr>
        <p:spPr>
          <a:xfrm>
            <a:off x="755576" y="873319"/>
            <a:ext cx="7920880"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1.2 </a:t>
            </a:r>
            <a:r>
              <a:rPr lang="zh-CN" altLang="en-US" sz="2400" b="1" dirty="0" smtClean="0">
                <a:latin typeface="微软雅黑" pitchFamily="34" charset="-122"/>
                <a:ea typeface="微软雅黑" pitchFamily="34" charset="-122"/>
              </a:rPr>
              <a:t>设置外系统档案编码与同步系统的档案编码对照</a:t>
            </a:r>
            <a:endParaRPr lang="en-US" altLang="zh-CN" sz="2400" b="1" dirty="0" smtClean="0">
              <a:latin typeface="微软雅黑" pitchFamily="34" charset="-122"/>
              <a:ea typeface="微软雅黑" pitchFamily="34" charset="-122"/>
            </a:endParaRPr>
          </a:p>
        </p:txBody>
      </p:sp>
      <p:sp>
        <p:nvSpPr>
          <p:cNvPr id="2" name="矩形标注 1"/>
          <p:cNvSpPr/>
          <p:nvPr/>
        </p:nvSpPr>
        <p:spPr>
          <a:xfrm>
            <a:off x="3563888" y="3573016"/>
            <a:ext cx="2088232" cy="360040"/>
          </a:xfrm>
          <a:prstGeom prst="wedgeRectCallou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CN" dirty="0" smtClean="0"/>
              <a:t>1.253</a:t>
            </a:r>
            <a:r>
              <a:rPr lang="zh-CN" altLang="en-US" dirty="0"/>
              <a:t>上的</a:t>
            </a:r>
            <a:r>
              <a:rPr lang="zh-CN" altLang="en-US" dirty="0" smtClean="0"/>
              <a:t>编码</a:t>
            </a:r>
            <a:endParaRPr lang="en-US" altLang="zh-CN" dirty="0" smtClean="0"/>
          </a:p>
        </p:txBody>
      </p:sp>
      <p:sp>
        <p:nvSpPr>
          <p:cNvPr id="6" name="矩形标注 5"/>
          <p:cNvSpPr/>
          <p:nvPr/>
        </p:nvSpPr>
        <p:spPr>
          <a:xfrm>
            <a:off x="6228184" y="3540060"/>
            <a:ext cx="2088232" cy="360040"/>
          </a:xfrm>
          <a:prstGeom prst="wedgeRectCallou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zh-CN" altLang="en-US" dirty="0" smtClean="0"/>
              <a:t>同步系统上</a:t>
            </a:r>
            <a:r>
              <a:rPr lang="zh-CN" altLang="en-US" dirty="0"/>
              <a:t>的</a:t>
            </a:r>
            <a:r>
              <a:rPr lang="zh-CN" altLang="en-US" dirty="0" smtClean="0"/>
              <a:t>编码</a:t>
            </a:r>
            <a:endParaRPr lang="en-US" altLang="zh-CN" dirty="0" smtClean="0"/>
          </a:p>
        </p:txBody>
      </p:sp>
    </p:spTree>
    <p:extLst>
      <p:ext uri="{BB962C8B-B14F-4D97-AF65-F5344CB8AC3E}">
        <p14:creationId xmlns:p14="http://schemas.microsoft.com/office/powerpoint/2010/main" val="15609174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a:latin typeface="微软雅黑" pitchFamily="34" charset="-122"/>
                <a:ea typeface="微软雅黑" pitchFamily="34" charset="-122"/>
              </a:rPr>
              <a:t>2</a:t>
            </a:r>
            <a:r>
              <a:rPr lang="zh-CN" altLang="en-US" sz="4400" b="1" dirty="0" smtClean="0">
                <a:latin typeface="微软雅黑" pitchFamily="34" charset="-122"/>
                <a:ea typeface="微软雅黑" pitchFamily="34" charset="-122"/>
              </a:rPr>
              <a:t>、凭证数据转换方案定义</a:t>
            </a:r>
            <a:endParaRPr lang="zh-CN" altLang="en-US" sz="4400" b="1" dirty="0">
              <a:latin typeface="微软雅黑" pitchFamily="34" charset="-122"/>
              <a:ea typeface="微软雅黑" pitchFamily="34" charset="-122"/>
            </a:endParaRPr>
          </a:p>
        </p:txBody>
      </p:sp>
      <p:sp>
        <p:nvSpPr>
          <p:cNvPr id="5" name="内容占位符 4"/>
          <p:cNvSpPr>
            <a:spLocks noGrp="1"/>
          </p:cNvSpPr>
          <p:nvPr>
            <p:ph idx="1"/>
          </p:nvPr>
        </p:nvSpPr>
        <p:spPr/>
        <p:txBody>
          <a:bodyPr>
            <a:normAutofit/>
          </a:bodyPr>
          <a:lstStyle/>
          <a:p>
            <a:r>
              <a:rPr lang="zh-CN" altLang="zh-CN" sz="2400" b="1" dirty="0">
                <a:latin typeface="微软雅黑" pitchFamily="34" charset="-122"/>
                <a:ea typeface="微软雅黑" pitchFamily="34" charset="-122"/>
              </a:rPr>
              <a:t>【动态建模平台】</a:t>
            </a:r>
            <a:r>
              <a:rPr lang="en-US" altLang="zh-CN" sz="2400" b="1" dirty="0">
                <a:latin typeface="微软雅黑" pitchFamily="34" charset="-122"/>
                <a:ea typeface="微软雅黑" pitchFamily="34" charset="-122"/>
              </a:rPr>
              <a:t>-</a:t>
            </a:r>
            <a:r>
              <a:rPr lang="zh-CN" altLang="zh-CN" sz="2400" b="1" dirty="0">
                <a:latin typeface="微软雅黑" pitchFamily="34" charset="-122"/>
                <a:ea typeface="微软雅黑" pitchFamily="34" charset="-122"/>
              </a:rPr>
              <a:t>【服务产品工具集】</a:t>
            </a:r>
            <a:r>
              <a:rPr lang="en-US" altLang="zh-CN" sz="2400" b="1" dirty="0">
                <a:latin typeface="微软雅黑" pitchFamily="34" charset="-122"/>
                <a:ea typeface="微软雅黑" pitchFamily="34" charset="-122"/>
              </a:rPr>
              <a:t>-</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凭证数据转换方案定义</a:t>
            </a:r>
            <a:r>
              <a:rPr lang="zh-CN" altLang="zh-CN" sz="2400" b="1" dirty="0" smtClean="0">
                <a:latin typeface="微软雅黑" pitchFamily="34" charset="-122"/>
                <a:ea typeface="微软雅黑" pitchFamily="34" charset="-122"/>
              </a:rPr>
              <a:t>】</a:t>
            </a:r>
            <a:endParaRPr lang="en-US" altLang="zh-CN" sz="2400" b="1" dirty="0" smtClean="0">
              <a:latin typeface="微软雅黑" pitchFamily="34" charset="-122"/>
              <a:ea typeface="微软雅黑" pitchFamily="34" charset="-122"/>
            </a:endParaRPr>
          </a:p>
          <a:p>
            <a:r>
              <a:rPr lang="zh-CN" altLang="zh-CN" sz="2400" b="1" dirty="0">
                <a:latin typeface="微软雅黑" pitchFamily="34" charset="-122"/>
                <a:ea typeface="微软雅黑" pitchFamily="34" charset="-122"/>
              </a:rPr>
              <a:t>凭证数据转换方案定义主要是定义同步凭证时涉及到科目转换的科目映射关系对照表。可以设置包括科目编码的映射关系、辅助核算值的映射关系，辅助核算的匹配规则等</a:t>
            </a:r>
            <a:r>
              <a:rPr lang="zh-CN" altLang="zh-CN" sz="2400" b="1" dirty="0" smtClean="0">
                <a:latin typeface="微软雅黑" pitchFamily="34" charset="-122"/>
                <a:ea typeface="微软雅黑" pitchFamily="34" charset="-122"/>
              </a:rPr>
              <a:t>。</a:t>
            </a:r>
            <a:endParaRPr lang="en-US" altLang="zh-CN" sz="2400" b="1" dirty="0" smtClean="0">
              <a:latin typeface="微软雅黑" pitchFamily="34" charset="-122"/>
              <a:ea typeface="微软雅黑" pitchFamily="34" charset="-122"/>
            </a:endParaRPr>
          </a:p>
          <a:p>
            <a:r>
              <a:rPr lang="zh-CN" altLang="en-US" sz="2400" b="1" dirty="0" smtClean="0">
                <a:latin typeface="微软雅黑" pitchFamily="34" charset="-122"/>
                <a:ea typeface="微软雅黑" pitchFamily="34" charset="-122"/>
              </a:rPr>
              <a:t>我们有一类问题就是因为这里科目没有对应上导致凭证同步失败</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33815994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p:cNvPicPr>
          <p:nvPr>
            <p:ph idx="1"/>
          </p:nvPr>
        </p:nvPicPr>
        <p:blipFill>
          <a:blip r:embed="rId2"/>
          <a:stretch>
            <a:fillRect/>
          </a:stretch>
        </p:blipFill>
        <p:spPr>
          <a:xfrm>
            <a:off x="755577" y="1412775"/>
            <a:ext cx="4824536" cy="4911825"/>
          </a:xfrm>
          <a:prstGeom prst="rect">
            <a:avLst/>
          </a:prstGeom>
        </p:spPr>
      </p:pic>
      <p:pic>
        <p:nvPicPr>
          <p:cNvPr id="5" name="图片 4"/>
          <p:cNvPicPr/>
          <p:nvPr/>
        </p:nvPicPr>
        <p:blipFill>
          <a:blip r:embed="rId3"/>
          <a:stretch>
            <a:fillRect/>
          </a:stretch>
        </p:blipFill>
        <p:spPr>
          <a:xfrm>
            <a:off x="3203848" y="1412776"/>
            <a:ext cx="3611880" cy="4779238"/>
          </a:xfrm>
          <a:prstGeom prst="rect">
            <a:avLst/>
          </a:prstGeom>
        </p:spPr>
      </p:pic>
      <p:sp>
        <p:nvSpPr>
          <p:cNvPr id="6" name="TextBox 5"/>
          <p:cNvSpPr txBox="1"/>
          <p:nvPr/>
        </p:nvSpPr>
        <p:spPr>
          <a:xfrm>
            <a:off x="755576" y="873319"/>
            <a:ext cx="6912768"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2.1 </a:t>
            </a:r>
            <a:r>
              <a:rPr lang="zh-CN" altLang="en-US" sz="2400" b="1" dirty="0" smtClean="0">
                <a:latin typeface="微软雅黑" pitchFamily="34" charset="-122"/>
                <a:ea typeface="微软雅黑" pitchFamily="34" charset="-122"/>
              </a:rPr>
              <a:t>新增凭证数据转换方案，并设置科目映射</a:t>
            </a:r>
            <a:endParaRPr lang="en-US" altLang="zh-CN" sz="2400" b="1" dirty="0" smtClean="0">
              <a:latin typeface="微软雅黑" pitchFamily="34" charset="-122"/>
              <a:ea typeface="微软雅黑" pitchFamily="34" charset="-122"/>
            </a:endParaRPr>
          </a:p>
        </p:txBody>
      </p:sp>
      <p:sp>
        <p:nvSpPr>
          <p:cNvPr id="7" name="矩形标注 6"/>
          <p:cNvSpPr/>
          <p:nvPr/>
        </p:nvSpPr>
        <p:spPr>
          <a:xfrm>
            <a:off x="1259632" y="2708920"/>
            <a:ext cx="2088232" cy="360040"/>
          </a:xfrm>
          <a:prstGeom prst="wedgeRectCallou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CN" dirty="0" smtClean="0"/>
              <a:t>1.253</a:t>
            </a:r>
            <a:r>
              <a:rPr lang="zh-CN" altLang="en-US" dirty="0"/>
              <a:t>上</a:t>
            </a:r>
            <a:r>
              <a:rPr lang="zh-CN" altLang="en-US" dirty="0" smtClean="0"/>
              <a:t>的科目编码</a:t>
            </a:r>
            <a:endParaRPr lang="en-US" altLang="zh-CN" dirty="0" smtClean="0"/>
          </a:p>
        </p:txBody>
      </p:sp>
      <p:sp>
        <p:nvSpPr>
          <p:cNvPr id="8" name="矩形标注 7"/>
          <p:cNvSpPr/>
          <p:nvPr/>
        </p:nvSpPr>
        <p:spPr>
          <a:xfrm>
            <a:off x="4211960" y="2861320"/>
            <a:ext cx="2603768" cy="360040"/>
          </a:xfrm>
          <a:prstGeom prst="wedgeRectCallou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zh-CN" altLang="en-US" dirty="0" smtClean="0"/>
              <a:t>同步系统上的科目编码</a:t>
            </a:r>
            <a:endParaRPr lang="en-US" altLang="zh-CN" dirty="0" smtClean="0"/>
          </a:p>
        </p:txBody>
      </p:sp>
    </p:spTree>
    <p:extLst>
      <p:ext uri="{BB962C8B-B14F-4D97-AF65-F5344CB8AC3E}">
        <p14:creationId xmlns:p14="http://schemas.microsoft.com/office/powerpoint/2010/main" val="15526783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1600" y="1412776"/>
            <a:ext cx="4536504" cy="4752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31004" y="873318"/>
            <a:ext cx="7272808"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2.2 </a:t>
            </a:r>
            <a:r>
              <a:rPr lang="zh-CN" altLang="en-US" sz="2400" b="1" dirty="0" smtClean="0">
                <a:latin typeface="微软雅黑" pitchFamily="34" charset="-122"/>
                <a:ea typeface="微软雅黑" pitchFamily="34" charset="-122"/>
              </a:rPr>
              <a:t>注意匹配规则和优先级</a:t>
            </a:r>
            <a:endParaRPr lang="en-US" altLang="zh-CN" sz="2400" b="1" dirty="0" smtClean="0">
              <a:latin typeface="微软雅黑" pitchFamily="34" charset="-122"/>
              <a:ea typeface="微软雅黑" pitchFamily="34" charset="-122"/>
            </a:endParaRPr>
          </a:p>
        </p:txBody>
      </p:sp>
      <p:sp>
        <p:nvSpPr>
          <p:cNvPr id="2" name="线形标注 1 1"/>
          <p:cNvSpPr/>
          <p:nvPr/>
        </p:nvSpPr>
        <p:spPr>
          <a:xfrm>
            <a:off x="5724128" y="1556792"/>
            <a:ext cx="3024336" cy="4032448"/>
          </a:xfrm>
          <a:prstGeom prst="borderCallout1">
            <a:avLst>
              <a:gd name="adj1" fmla="val 29635"/>
              <a:gd name="adj2" fmla="val -472"/>
              <a:gd name="adj3" fmla="val 61025"/>
              <a:gd name="adj4" fmla="val -4044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zh-CN" altLang="zh-CN" sz="1600" b="1" dirty="0">
                <a:latin typeface="微软雅黑" pitchFamily="34" charset="-122"/>
                <a:ea typeface="微软雅黑" pitchFamily="34" charset="-122"/>
              </a:rPr>
              <a:t>匹配规则包括三种：精确匹配、公式匹配（抛除冗余）、公式匹配（保留冗余）</a:t>
            </a:r>
            <a:r>
              <a:rPr lang="zh-CN" altLang="zh-CN" sz="1600" b="1" dirty="0" smtClean="0">
                <a:latin typeface="微软雅黑" pitchFamily="34" charset="-122"/>
                <a:ea typeface="微软雅黑" pitchFamily="34" charset="-122"/>
              </a:rPr>
              <a:t>。</a:t>
            </a:r>
            <a:endParaRPr lang="en-US" altLang="zh-CN" sz="1600" b="1" dirty="0" smtClean="0">
              <a:latin typeface="微软雅黑" pitchFamily="34" charset="-122"/>
              <a:ea typeface="微软雅黑" pitchFamily="34" charset="-122"/>
            </a:endParaRPr>
          </a:p>
          <a:p>
            <a:r>
              <a:rPr lang="zh-CN" altLang="zh-CN" sz="1600" b="1" dirty="0" smtClean="0">
                <a:latin typeface="微软雅黑" pitchFamily="34" charset="-122"/>
                <a:ea typeface="微软雅黑" pitchFamily="34" charset="-122"/>
              </a:rPr>
              <a:t>一般而言</a:t>
            </a:r>
            <a:r>
              <a:rPr lang="zh-CN" altLang="zh-CN" sz="1600" b="1" dirty="0">
                <a:latin typeface="微软雅黑" pitchFamily="34" charset="-122"/>
                <a:ea typeface="微软雅黑" pitchFamily="34" charset="-122"/>
              </a:rPr>
              <a:t>，选择精确匹配，是指发送方的凭证分录与本条配置的外系统的数据完全一致；</a:t>
            </a:r>
            <a:endParaRPr lang="en-US" altLang="zh-CN" sz="1600" b="1" dirty="0">
              <a:latin typeface="微软雅黑" pitchFamily="34" charset="-122"/>
              <a:ea typeface="微软雅黑" pitchFamily="34" charset="-122"/>
            </a:endParaRPr>
          </a:p>
          <a:p>
            <a:r>
              <a:rPr lang="zh-CN" altLang="zh-CN" sz="1600" b="1" dirty="0">
                <a:latin typeface="微软雅黑" pitchFamily="34" charset="-122"/>
                <a:ea typeface="微软雅黑" pitchFamily="34" charset="-122"/>
              </a:rPr>
              <a:t>选择公式匹配（抛除冗余），是指发送方科目上挂辅助核算，对应的接收方科目上未挂辅助核算；</a:t>
            </a:r>
            <a:endParaRPr lang="en-US" altLang="zh-CN" sz="1600" b="1" dirty="0">
              <a:latin typeface="微软雅黑" pitchFamily="34" charset="-122"/>
              <a:ea typeface="微软雅黑" pitchFamily="34" charset="-122"/>
            </a:endParaRPr>
          </a:p>
          <a:p>
            <a:r>
              <a:rPr lang="zh-CN" altLang="en-US" sz="1600" b="1" dirty="0">
                <a:latin typeface="微软雅黑" pitchFamily="34" charset="-122"/>
                <a:ea typeface="微软雅黑" pitchFamily="34" charset="-122"/>
              </a:rPr>
              <a:t>至于第三种一般用不</a:t>
            </a:r>
            <a:r>
              <a:rPr lang="zh-CN" altLang="en-US" sz="1600" b="1" dirty="0" smtClean="0">
                <a:latin typeface="微软雅黑" pitchFamily="34" charset="-122"/>
                <a:ea typeface="微软雅黑" pitchFamily="34" charset="-122"/>
              </a:rPr>
              <a:t>到</a:t>
            </a:r>
            <a:endParaRPr lang="en-US" altLang="zh-CN" sz="1600" b="1" dirty="0" smtClean="0">
              <a:latin typeface="微软雅黑" pitchFamily="34" charset="-122"/>
              <a:ea typeface="微软雅黑" pitchFamily="34" charset="-122"/>
            </a:endParaRPr>
          </a:p>
          <a:p>
            <a:endParaRPr lang="en-US" altLang="zh-CN" sz="1600" b="1" dirty="0" smtClean="0">
              <a:latin typeface="微软雅黑" pitchFamily="34" charset="-122"/>
              <a:ea typeface="微软雅黑" pitchFamily="34" charset="-122"/>
            </a:endParaRPr>
          </a:p>
          <a:p>
            <a:r>
              <a:rPr lang="zh-CN" altLang="zh-CN" sz="1600" b="1" dirty="0">
                <a:latin typeface="微软雅黑" pitchFamily="34" charset="-122"/>
                <a:ea typeface="微软雅黑" pitchFamily="34" charset="-122"/>
              </a:rPr>
              <a:t>增加优先级设置：只有一条对照关系的情况，均填</a:t>
            </a:r>
            <a:r>
              <a:rPr lang="en-US" altLang="zh-CN" sz="1600" b="1" dirty="0">
                <a:latin typeface="微软雅黑" pitchFamily="34" charset="-122"/>
                <a:ea typeface="微软雅黑" pitchFamily="34" charset="-122"/>
              </a:rPr>
              <a:t>1</a:t>
            </a:r>
            <a:r>
              <a:rPr lang="zh-CN" altLang="zh-CN" sz="1600" b="1" dirty="0">
                <a:latin typeface="微软雅黑" pitchFamily="34" charset="-122"/>
                <a:ea typeface="微软雅黑" pitchFamily="34" charset="-122"/>
              </a:rPr>
              <a:t>，有对条的，按优先顺序填写</a:t>
            </a:r>
            <a:r>
              <a:rPr lang="en-US" altLang="zh-CN" sz="1600" b="1" dirty="0">
                <a:latin typeface="微软雅黑" pitchFamily="34" charset="-122"/>
                <a:ea typeface="微软雅黑" pitchFamily="34" charset="-122"/>
              </a:rPr>
              <a:t>1</a:t>
            </a:r>
            <a:r>
              <a:rPr lang="zh-CN" altLang="zh-CN" sz="1600" b="1" dirty="0">
                <a:latin typeface="微软雅黑" pitchFamily="34" charset="-122"/>
                <a:ea typeface="微软雅黑" pitchFamily="34" charset="-122"/>
              </a:rPr>
              <a:t>、</a:t>
            </a:r>
            <a:r>
              <a:rPr lang="en-US" altLang="zh-CN" sz="1600" b="1" dirty="0">
                <a:latin typeface="微软雅黑" pitchFamily="34" charset="-122"/>
                <a:ea typeface="微软雅黑" pitchFamily="34" charset="-122"/>
              </a:rPr>
              <a:t>2</a:t>
            </a:r>
            <a:r>
              <a:rPr lang="zh-CN" altLang="zh-CN" sz="1600" b="1" dirty="0">
                <a:latin typeface="微软雅黑" pitchFamily="34" charset="-122"/>
                <a:ea typeface="微软雅黑" pitchFamily="34" charset="-122"/>
              </a:rPr>
              <a:t>、</a:t>
            </a:r>
            <a:r>
              <a:rPr lang="en-US" altLang="zh-CN" sz="1600" b="1" dirty="0">
                <a:latin typeface="微软雅黑" pitchFamily="34" charset="-122"/>
                <a:ea typeface="微软雅黑" pitchFamily="34" charset="-122"/>
              </a:rPr>
              <a:t>3</a:t>
            </a:r>
            <a:r>
              <a:rPr lang="en-US" altLang="zh-CN" sz="1600" b="1" dirty="0" smtClean="0">
                <a:latin typeface="微软雅黑" pitchFamily="34" charset="-122"/>
                <a:ea typeface="微软雅黑" pitchFamily="34" charset="-122"/>
              </a:rPr>
              <a:t>…</a:t>
            </a:r>
            <a:endParaRPr lang="zh-CN" altLang="zh-CN" dirty="0">
              <a:latin typeface="微软雅黑" pitchFamily="34" charset="-122"/>
              <a:ea typeface="微软雅黑" pitchFamily="34" charset="-122"/>
            </a:endParaRPr>
          </a:p>
          <a:p>
            <a:pPr algn="ctr"/>
            <a:endParaRPr lang="zh-CN" altLang="en-US" dirty="0"/>
          </a:p>
        </p:txBody>
      </p:sp>
    </p:spTree>
    <p:extLst>
      <p:ext uri="{BB962C8B-B14F-4D97-AF65-F5344CB8AC3E}">
        <p14:creationId xmlns:p14="http://schemas.microsoft.com/office/powerpoint/2010/main" val="23060727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a:latin typeface="微软雅黑" pitchFamily="34" charset="-122"/>
                <a:ea typeface="微软雅黑" pitchFamily="34" charset="-122"/>
              </a:rPr>
              <a:t>3</a:t>
            </a:r>
            <a:r>
              <a:rPr lang="zh-CN" altLang="en-US" sz="4400" b="1" dirty="0" smtClean="0">
                <a:latin typeface="微软雅黑" pitchFamily="34" charset="-122"/>
                <a:ea typeface="微软雅黑" pitchFamily="34" charset="-122"/>
              </a:rPr>
              <a:t>、功能组定义</a:t>
            </a:r>
            <a:endParaRPr lang="zh-CN" altLang="en-US" sz="4400" b="1" dirty="0">
              <a:latin typeface="微软雅黑" pitchFamily="34" charset="-122"/>
              <a:ea typeface="微软雅黑" pitchFamily="34" charset="-122"/>
            </a:endParaRPr>
          </a:p>
        </p:txBody>
      </p:sp>
      <p:sp>
        <p:nvSpPr>
          <p:cNvPr id="5" name="内容占位符 4"/>
          <p:cNvSpPr>
            <a:spLocks noGrp="1"/>
          </p:cNvSpPr>
          <p:nvPr>
            <p:ph idx="1"/>
          </p:nvPr>
        </p:nvSpPr>
        <p:spPr/>
        <p:txBody>
          <a:bodyPr>
            <a:normAutofit/>
          </a:bodyPr>
          <a:lstStyle/>
          <a:p>
            <a:r>
              <a:rPr lang="zh-CN" altLang="zh-CN" sz="2400" b="1" dirty="0">
                <a:latin typeface="微软雅黑" pitchFamily="34" charset="-122"/>
                <a:ea typeface="微软雅黑" pitchFamily="34" charset="-122"/>
              </a:rPr>
              <a:t>【动态建模平台】</a:t>
            </a:r>
            <a:r>
              <a:rPr lang="en-US" altLang="zh-CN" sz="2400" b="1" dirty="0">
                <a:latin typeface="微软雅黑" pitchFamily="34" charset="-122"/>
                <a:ea typeface="微软雅黑" pitchFamily="34" charset="-122"/>
              </a:rPr>
              <a:t>-</a:t>
            </a:r>
            <a:r>
              <a:rPr lang="zh-CN" altLang="zh-CN" sz="2400" b="1" dirty="0">
                <a:latin typeface="微软雅黑" pitchFamily="34" charset="-122"/>
                <a:ea typeface="微软雅黑" pitchFamily="34" charset="-122"/>
              </a:rPr>
              <a:t>【服务产品工具集】</a:t>
            </a:r>
            <a:r>
              <a:rPr lang="en-US" altLang="zh-CN" sz="2400" b="1" dirty="0">
                <a:latin typeface="微软雅黑" pitchFamily="34" charset="-122"/>
                <a:ea typeface="微软雅黑" pitchFamily="34" charset="-122"/>
              </a:rPr>
              <a:t>-</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功能组定义</a:t>
            </a:r>
            <a:r>
              <a:rPr lang="zh-CN" altLang="zh-CN" sz="2400" b="1" dirty="0" smtClean="0">
                <a:latin typeface="微软雅黑" pitchFamily="34" charset="-122"/>
                <a:ea typeface="微软雅黑" pitchFamily="34" charset="-122"/>
              </a:rPr>
              <a:t>】</a:t>
            </a:r>
            <a:endParaRPr lang="en-US" altLang="zh-CN" sz="2400" b="1" dirty="0" smtClean="0">
              <a:latin typeface="微软雅黑" pitchFamily="34" charset="-122"/>
              <a:ea typeface="微软雅黑" pitchFamily="34" charset="-122"/>
            </a:endParaRPr>
          </a:p>
          <a:p>
            <a:r>
              <a:rPr lang="zh-CN" altLang="zh-CN" sz="2400" b="1" dirty="0" smtClean="0">
                <a:latin typeface="微软雅黑" pitchFamily="34" charset="-122"/>
                <a:ea typeface="微软雅黑" pitchFamily="34" charset="-122"/>
              </a:rPr>
              <a:t>设置</a:t>
            </a:r>
            <a:r>
              <a:rPr lang="zh-CN" altLang="zh-CN" sz="2400" b="1" dirty="0">
                <a:latin typeface="微软雅黑" pitchFamily="34" charset="-122"/>
                <a:ea typeface="微软雅黑" pitchFamily="34" charset="-122"/>
              </a:rPr>
              <a:t>同步的数据信息，需要同步哪些基础档案及业务数据</a:t>
            </a:r>
            <a:r>
              <a:rPr lang="zh-CN" altLang="zh-CN" sz="2400" b="1" dirty="0" smtClean="0">
                <a:latin typeface="微软雅黑" pitchFamily="34" charset="-122"/>
                <a:ea typeface="微软雅黑" pitchFamily="34" charset="-122"/>
              </a:rPr>
              <a:t>。</a:t>
            </a:r>
            <a:endParaRPr lang="en-US" altLang="zh-CN" sz="2400" b="1" dirty="0">
              <a:latin typeface="微软雅黑" pitchFamily="34" charset="-122"/>
              <a:ea typeface="微软雅黑" pitchFamily="34" charset="-122"/>
            </a:endParaRPr>
          </a:p>
          <a:p>
            <a:r>
              <a:rPr lang="zh-CN" altLang="en-US" sz="2400" b="1" dirty="0" smtClean="0">
                <a:latin typeface="微软雅黑" pitchFamily="34" charset="-122"/>
                <a:ea typeface="微软雅黑" pitchFamily="34" charset="-122"/>
              </a:rPr>
              <a:t>功能组一般定义一次就可以了，一般不需要改变。</a:t>
            </a:r>
            <a:endParaRPr lang="zh-CN" altLang="zh-CN" sz="2400" b="1" dirty="0">
              <a:latin typeface="微软雅黑" pitchFamily="34" charset="-122"/>
              <a:ea typeface="微软雅黑" pitchFamily="34" charset="-122"/>
            </a:endParaRPr>
          </a:p>
          <a:p>
            <a:r>
              <a:rPr lang="zh-CN" altLang="zh-CN" sz="2400" b="1" dirty="0">
                <a:latin typeface="微软雅黑" pitchFamily="34" charset="-122"/>
                <a:ea typeface="微软雅黑" pitchFamily="34" charset="-122"/>
              </a:rPr>
              <a:t>此功能为核心配置功能，设置流程如下：</a:t>
            </a:r>
          </a:p>
        </p:txBody>
      </p:sp>
    </p:spTree>
    <p:extLst>
      <p:ext uri="{BB962C8B-B14F-4D97-AF65-F5344CB8AC3E}">
        <p14:creationId xmlns:p14="http://schemas.microsoft.com/office/powerpoint/2010/main" val="14818957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4400" b="1" dirty="0" smtClean="0">
                <a:latin typeface="微软雅黑" pitchFamily="34" charset="-122"/>
                <a:ea typeface="微软雅黑" pitchFamily="34" charset="-122"/>
              </a:rPr>
              <a:t>目录</a:t>
            </a:r>
            <a:endParaRPr lang="zh-CN" altLang="en-US" sz="4400" b="1" dirty="0">
              <a:latin typeface="微软雅黑" pitchFamily="34" charset="-122"/>
              <a:ea typeface="微软雅黑" pitchFamily="34" charset="-122"/>
            </a:endParaRPr>
          </a:p>
        </p:txBody>
      </p:sp>
      <p:sp>
        <p:nvSpPr>
          <p:cNvPr id="3" name="内容占位符 2"/>
          <p:cNvSpPr>
            <a:spLocks noGrp="1"/>
          </p:cNvSpPr>
          <p:nvPr>
            <p:ph idx="1"/>
          </p:nvPr>
        </p:nvSpPr>
        <p:spPr/>
        <p:txBody>
          <a:bodyPr>
            <a:normAutofit fontScale="92500" lnSpcReduction="20000"/>
          </a:bodyPr>
          <a:lstStyle/>
          <a:p>
            <a:pPr marL="0" indent="0">
              <a:buNone/>
            </a:pPr>
            <a:r>
              <a:rPr lang="zh-CN" altLang="en-US" sz="2400" b="1" dirty="0" smtClean="0">
                <a:solidFill>
                  <a:srgbClr val="FF0000"/>
                </a:solidFill>
                <a:latin typeface="微软雅黑" pitchFamily="34" charset="-122"/>
                <a:ea typeface="微软雅黑" pitchFamily="34" charset="-122"/>
              </a:rPr>
              <a:t>一、系统设置：</a:t>
            </a:r>
            <a:endParaRPr lang="en-US" altLang="zh-CN" sz="2400" b="1" dirty="0" smtClean="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1  </a:t>
            </a:r>
            <a:r>
              <a:rPr lang="zh-CN" altLang="en-US" sz="2400" b="1" dirty="0" smtClean="0">
                <a:solidFill>
                  <a:srgbClr val="FF0000"/>
                </a:solidFill>
                <a:latin typeface="微软雅黑" pitchFamily="34" charset="-122"/>
                <a:ea typeface="微软雅黑" pitchFamily="34" charset="-122"/>
              </a:rPr>
              <a:t>操作节点</a:t>
            </a:r>
            <a:endParaRPr lang="en-US" altLang="zh-CN" sz="2400" b="1" dirty="0" smtClean="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2 </a:t>
            </a:r>
            <a:r>
              <a:rPr lang="zh-CN" altLang="en-US" sz="2400" b="1" dirty="0" smtClean="0">
                <a:solidFill>
                  <a:srgbClr val="FF0000"/>
                </a:solidFill>
                <a:latin typeface="微软雅黑" pitchFamily="34" charset="-122"/>
                <a:ea typeface="微软雅黑" pitchFamily="34" charset="-122"/>
              </a:rPr>
              <a:t>外系统定义</a:t>
            </a:r>
            <a:endParaRPr lang="en-US" altLang="zh-CN" sz="2400" b="1" dirty="0" smtClean="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3 </a:t>
            </a:r>
            <a:r>
              <a:rPr lang="zh-CN" altLang="en-US" sz="2400" b="1" dirty="0" smtClean="0">
                <a:solidFill>
                  <a:srgbClr val="FF0000"/>
                </a:solidFill>
                <a:latin typeface="微软雅黑" pitchFamily="34" charset="-122"/>
                <a:ea typeface="微软雅黑" pitchFamily="34" charset="-122"/>
              </a:rPr>
              <a:t>信息项码值设置</a:t>
            </a:r>
            <a:endParaRPr lang="en-US" altLang="zh-CN" sz="2400" b="1" dirty="0" smtClean="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4 </a:t>
            </a:r>
            <a:r>
              <a:rPr lang="zh-CN" altLang="en-US" sz="2400" b="1" dirty="0" smtClean="0">
                <a:solidFill>
                  <a:srgbClr val="FF0000"/>
                </a:solidFill>
                <a:latin typeface="微软雅黑" pitchFamily="34" charset="-122"/>
                <a:ea typeface="微软雅黑" pitchFamily="34" charset="-122"/>
              </a:rPr>
              <a:t>同步</a:t>
            </a:r>
            <a:r>
              <a:rPr lang="zh-CN" altLang="en-US" sz="2400" b="1" dirty="0">
                <a:solidFill>
                  <a:srgbClr val="FF0000"/>
                </a:solidFill>
                <a:latin typeface="微软雅黑" pitchFamily="34" charset="-122"/>
                <a:ea typeface="微软雅黑" pitchFamily="34" charset="-122"/>
              </a:rPr>
              <a:t>信息</a:t>
            </a:r>
            <a:r>
              <a:rPr lang="zh-CN" altLang="en-US" sz="2400" b="1" dirty="0" smtClean="0">
                <a:solidFill>
                  <a:srgbClr val="FF0000"/>
                </a:solidFill>
                <a:latin typeface="微软雅黑" pitchFamily="34" charset="-122"/>
                <a:ea typeface="微软雅黑" pitchFamily="34" charset="-122"/>
              </a:rPr>
              <a:t>集设置</a:t>
            </a:r>
            <a:endParaRPr lang="en-US" altLang="zh-CN" sz="2400" b="1" dirty="0">
              <a:solidFill>
                <a:srgbClr val="FF0000"/>
              </a:solidFill>
              <a:latin typeface="微软雅黑" pitchFamily="34" charset="-122"/>
              <a:ea typeface="微软雅黑" pitchFamily="34" charset="-122"/>
            </a:endParaRPr>
          </a:p>
          <a:p>
            <a:r>
              <a:rPr lang="en-US" altLang="zh-CN" sz="2400" b="1" dirty="0" smtClean="0">
                <a:solidFill>
                  <a:srgbClr val="FF0000"/>
                </a:solidFill>
                <a:latin typeface="微软雅黑" pitchFamily="34" charset="-122"/>
                <a:ea typeface="微软雅黑" pitchFamily="34" charset="-122"/>
              </a:rPr>
              <a:t>5 </a:t>
            </a:r>
            <a:r>
              <a:rPr lang="zh-CN" altLang="en-US" sz="2400" b="1" dirty="0" smtClean="0">
                <a:solidFill>
                  <a:srgbClr val="FF0000"/>
                </a:solidFill>
                <a:latin typeface="微软雅黑" pitchFamily="34" charset="-122"/>
                <a:ea typeface="微软雅黑" pitchFamily="34" charset="-122"/>
              </a:rPr>
              <a:t>信息项定义</a:t>
            </a:r>
            <a:endParaRPr lang="en-US" altLang="zh-CN" sz="2400" b="1" dirty="0" smtClean="0">
              <a:solidFill>
                <a:srgbClr val="FF0000"/>
              </a:solidFill>
              <a:latin typeface="微软雅黑" pitchFamily="34" charset="-122"/>
              <a:ea typeface="微软雅黑" pitchFamily="34" charset="-122"/>
            </a:endParaRPr>
          </a:p>
          <a:p>
            <a:pPr marL="0" indent="0">
              <a:buNone/>
            </a:pPr>
            <a:r>
              <a:rPr lang="zh-CN" altLang="en-US" sz="2400" b="1" dirty="0" smtClean="0">
                <a:latin typeface="微软雅黑" pitchFamily="34" charset="-122"/>
                <a:ea typeface="微软雅黑" pitchFamily="34" charset="-122"/>
              </a:rPr>
              <a:t>二、重点设置</a:t>
            </a:r>
            <a:endParaRPr lang="en-US" altLang="zh-CN" sz="2400" b="1" dirty="0" smtClean="0">
              <a:latin typeface="微软雅黑" pitchFamily="34" charset="-122"/>
              <a:ea typeface="微软雅黑" pitchFamily="34" charset="-122"/>
            </a:endParaRPr>
          </a:p>
          <a:p>
            <a:r>
              <a:rPr lang="en-US" altLang="zh-CN" sz="2400" b="1" dirty="0">
                <a:latin typeface="微软雅黑" pitchFamily="34" charset="-122"/>
                <a:ea typeface="微软雅黑" pitchFamily="34" charset="-122"/>
              </a:rPr>
              <a:t>1</a:t>
            </a:r>
            <a:r>
              <a:rPr lang="en-US" altLang="zh-CN" sz="2400" b="1" dirty="0" smtClean="0">
                <a:latin typeface="微软雅黑" pitchFamily="34" charset="-122"/>
                <a:ea typeface="微软雅黑" pitchFamily="34" charset="-122"/>
              </a:rPr>
              <a:t> </a:t>
            </a:r>
            <a:r>
              <a:rPr lang="zh-CN" altLang="en-US" sz="2400" b="1" dirty="0" smtClean="0">
                <a:latin typeface="微软雅黑" pitchFamily="34" charset="-122"/>
                <a:ea typeface="微软雅黑" pitchFamily="34" charset="-122"/>
              </a:rPr>
              <a:t>凭证</a:t>
            </a:r>
            <a:r>
              <a:rPr lang="zh-CN" altLang="en-US" sz="2400" b="1" dirty="0">
                <a:latin typeface="微软雅黑" pitchFamily="34" charset="-122"/>
                <a:ea typeface="微软雅黑" pitchFamily="34" charset="-122"/>
              </a:rPr>
              <a:t>数据转换对照定义</a:t>
            </a:r>
            <a:endParaRPr lang="en-US" altLang="zh-CN" sz="2400" b="1" dirty="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2 </a:t>
            </a:r>
            <a:r>
              <a:rPr lang="zh-CN" altLang="en-US" sz="2400" b="1" dirty="0" smtClean="0">
                <a:latin typeface="微软雅黑" pitchFamily="34" charset="-122"/>
                <a:ea typeface="微软雅黑" pitchFamily="34" charset="-122"/>
              </a:rPr>
              <a:t>凭证</a:t>
            </a:r>
            <a:r>
              <a:rPr lang="zh-CN" altLang="en-US" sz="2400" b="1" dirty="0">
                <a:latin typeface="微软雅黑" pitchFamily="34" charset="-122"/>
                <a:ea typeface="微软雅黑" pitchFamily="34" charset="-122"/>
              </a:rPr>
              <a:t>数据转换方案定义</a:t>
            </a:r>
            <a:endParaRPr lang="en-US" altLang="zh-CN" sz="2400" b="1" dirty="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3 </a:t>
            </a:r>
            <a:r>
              <a:rPr lang="zh-CN" altLang="en-US" sz="2400" b="1" dirty="0" smtClean="0">
                <a:latin typeface="微软雅黑" pitchFamily="34" charset="-122"/>
                <a:ea typeface="微软雅黑" pitchFamily="34" charset="-122"/>
              </a:rPr>
              <a:t>功能组</a:t>
            </a:r>
            <a:r>
              <a:rPr lang="zh-CN" altLang="en-US" sz="2400" b="1" dirty="0">
                <a:latin typeface="微软雅黑" pitchFamily="34" charset="-122"/>
                <a:ea typeface="微软雅黑" pitchFamily="34" charset="-122"/>
              </a:rPr>
              <a:t>定义</a:t>
            </a:r>
            <a:endParaRPr lang="en-US" altLang="zh-CN" sz="2400" b="1" dirty="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4 </a:t>
            </a:r>
            <a:r>
              <a:rPr lang="zh-CN" altLang="en-US" sz="2400" b="1" dirty="0" smtClean="0">
                <a:latin typeface="微软雅黑" pitchFamily="34" charset="-122"/>
                <a:ea typeface="微软雅黑" pitchFamily="34" charset="-122"/>
              </a:rPr>
              <a:t>传输</a:t>
            </a:r>
            <a:r>
              <a:rPr lang="zh-CN" altLang="en-US" sz="2400" b="1" dirty="0">
                <a:latin typeface="微软雅黑" pitchFamily="34" charset="-122"/>
                <a:ea typeface="微软雅黑" pitchFamily="34" charset="-122"/>
              </a:rPr>
              <a:t>单元定义</a:t>
            </a:r>
            <a:endParaRPr lang="en-US" altLang="zh-CN" sz="2400" b="1" dirty="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5 </a:t>
            </a:r>
            <a:r>
              <a:rPr lang="zh-CN" altLang="en-US" sz="2400" b="1" dirty="0" smtClean="0">
                <a:latin typeface="微软雅黑" pitchFamily="34" charset="-122"/>
                <a:ea typeface="微软雅黑" pitchFamily="34" charset="-122"/>
              </a:rPr>
              <a:t>同步</a:t>
            </a:r>
            <a:r>
              <a:rPr lang="zh-CN" altLang="en-US" sz="2400" b="1" dirty="0">
                <a:latin typeface="微软雅黑" pitchFamily="34" charset="-122"/>
                <a:ea typeface="微软雅黑" pitchFamily="34" charset="-122"/>
              </a:rPr>
              <a:t>方案定义</a:t>
            </a:r>
            <a:endParaRPr lang="en-US" altLang="zh-CN" sz="2400" b="1" dirty="0">
              <a:latin typeface="微软雅黑" pitchFamily="34" charset="-122"/>
              <a:ea typeface="微软雅黑" pitchFamily="34" charset="-122"/>
            </a:endParaRPr>
          </a:p>
          <a:p>
            <a:r>
              <a:rPr lang="en-US" altLang="zh-CN" sz="2400" b="1" dirty="0" smtClean="0">
                <a:latin typeface="微软雅黑" pitchFamily="34" charset="-122"/>
                <a:ea typeface="微软雅黑" pitchFamily="34" charset="-122"/>
              </a:rPr>
              <a:t>6 </a:t>
            </a:r>
            <a:r>
              <a:rPr lang="zh-CN" altLang="en-US" sz="2400" b="1" dirty="0" smtClean="0">
                <a:latin typeface="微软雅黑" pitchFamily="34" charset="-122"/>
                <a:ea typeface="微软雅黑" pitchFamily="34" charset="-122"/>
              </a:rPr>
              <a:t>同步</a:t>
            </a:r>
            <a:r>
              <a:rPr lang="zh-CN" altLang="en-US" sz="2400" b="1" dirty="0">
                <a:latin typeface="微软雅黑" pitchFamily="34" charset="-122"/>
                <a:ea typeface="微软雅黑" pitchFamily="34" charset="-122"/>
              </a:rPr>
              <a:t>日志</a:t>
            </a:r>
            <a:endParaRPr lang="en-US" altLang="zh-CN" sz="2400" b="1" dirty="0">
              <a:latin typeface="微软雅黑" pitchFamily="34" charset="-122"/>
              <a:ea typeface="微软雅黑" pitchFamily="34" charset="-122"/>
            </a:endParaRPr>
          </a:p>
          <a:p>
            <a:pPr marL="0" indent="0">
              <a:buNone/>
            </a:pPr>
            <a:endParaRPr lang="en-US" altLang="zh-CN" sz="2400" b="1" dirty="0">
              <a:latin typeface="微软雅黑" pitchFamily="34" charset="-122"/>
              <a:ea typeface="微软雅黑" pitchFamily="34" charset="-122"/>
            </a:endParaRPr>
          </a:p>
          <a:p>
            <a:pPr marL="0" indent="0">
              <a:buNone/>
            </a:pPr>
            <a:endParaRPr lang="en-US" altLang="zh-CN" sz="2400" dirty="0" smtClean="0"/>
          </a:p>
          <a:p>
            <a:endParaRPr lang="en-US" altLang="zh-CN" dirty="0" smtClean="0"/>
          </a:p>
          <a:p>
            <a:endParaRPr lang="en-US" altLang="zh-CN" dirty="0" smtClean="0"/>
          </a:p>
          <a:p>
            <a:endParaRPr lang="en-US" altLang="zh-CN" dirty="0" smtClean="0"/>
          </a:p>
          <a:p>
            <a:endParaRPr lang="en-US" altLang="zh-CN" dirty="0" smtClean="0"/>
          </a:p>
          <a:p>
            <a:endParaRPr lang="zh-CN" altLang="en-US" dirty="0"/>
          </a:p>
        </p:txBody>
      </p:sp>
    </p:spTree>
    <p:extLst>
      <p:ext uri="{BB962C8B-B14F-4D97-AF65-F5344CB8AC3E}">
        <p14:creationId xmlns:p14="http://schemas.microsoft.com/office/powerpoint/2010/main" val="1713972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5536" y="1268760"/>
            <a:ext cx="8064896" cy="4603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55576" y="873319"/>
            <a:ext cx="4968552"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3.1 </a:t>
            </a:r>
            <a:r>
              <a:rPr lang="zh-CN" altLang="en-US" sz="2400" b="1" dirty="0" smtClean="0">
                <a:latin typeface="微软雅黑" pitchFamily="34" charset="-122"/>
                <a:ea typeface="微软雅黑" pitchFamily="34" charset="-122"/>
              </a:rPr>
              <a:t>功能节点</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23274884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idx="1"/>
          </p:nvPr>
        </p:nvSpPr>
        <p:spPr/>
        <p:txBody>
          <a:bodyPr/>
          <a:lstStyle/>
          <a:p>
            <a:endParaRPr lang="zh-CN" altLang="en-US" dirty="0"/>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1772816"/>
            <a:ext cx="5904656" cy="468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873319"/>
            <a:ext cx="7416824" cy="830997"/>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3.2</a:t>
            </a:r>
            <a:r>
              <a:rPr lang="en-US" altLang="zh-CN" sz="2400" dirty="0" smtClean="0">
                <a:latin typeface="微软雅黑" pitchFamily="34" charset="-122"/>
                <a:ea typeface="微软雅黑" pitchFamily="34" charset="-122"/>
              </a:rPr>
              <a:t> </a:t>
            </a:r>
            <a:r>
              <a:rPr lang="zh-CN" altLang="en-US" sz="2400" b="1" dirty="0" smtClean="0">
                <a:latin typeface="微软雅黑" pitchFamily="34" charset="-122"/>
                <a:ea typeface="微软雅黑" pitchFamily="34" charset="-122"/>
              </a:rPr>
              <a:t>增加新的功能组，在行操作中增加步骤，步骤可以是多个</a:t>
            </a:r>
            <a:endParaRPr lang="en-US" altLang="zh-CN" sz="2400" b="1" dirty="0" smtClean="0">
              <a:latin typeface="微软雅黑" pitchFamily="34" charset="-122"/>
              <a:ea typeface="微软雅黑" pitchFamily="34" charset="-122"/>
            </a:endParaRPr>
          </a:p>
        </p:txBody>
      </p:sp>
      <p:sp>
        <p:nvSpPr>
          <p:cNvPr id="2" name="椭圆形标注 1"/>
          <p:cNvSpPr/>
          <p:nvPr/>
        </p:nvSpPr>
        <p:spPr>
          <a:xfrm>
            <a:off x="3131840" y="3645024"/>
            <a:ext cx="1152128" cy="468052"/>
          </a:xfrm>
          <a:prstGeom prst="wedgeEllipseCallou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zh-CN" altLang="en-US" dirty="0" smtClean="0"/>
              <a:t>具体步骤</a:t>
            </a:r>
            <a:endParaRPr lang="en-US" altLang="zh-CN" dirty="0" smtClean="0"/>
          </a:p>
        </p:txBody>
      </p:sp>
      <p:sp>
        <p:nvSpPr>
          <p:cNvPr id="3" name="线形标注 1 2"/>
          <p:cNvSpPr/>
          <p:nvPr/>
        </p:nvSpPr>
        <p:spPr>
          <a:xfrm>
            <a:off x="6372200" y="1988840"/>
            <a:ext cx="2448272" cy="4320480"/>
          </a:xfrm>
          <a:prstGeom prst="borderCallout1">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lvl="0"/>
            <a:r>
              <a:rPr lang="zh-CN" altLang="zh-CN" b="1" dirty="0">
                <a:latin typeface="微软雅黑" pitchFamily="34" charset="-122"/>
                <a:ea typeface="微软雅黑" pitchFamily="34" charset="-122"/>
              </a:rPr>
              <a:t>添加需要同步的档案作为表</a:t>
            </a:r>
            <a:r>
              <a:rPr lang="zh-CN" altLang="zh-CN" b="1" dirty="0" smtClean="0">
                <a:latin typeface="微软雅黑" pitchFamily="34" charset="-122"/>
                <a:ea typeface="微软雅黑" pitchFamily="34" charset="-122"/>
              </a:rPr>
              <a:t>体</a:t>
            </a:r>
            <a:endParaRPr lang="en-US" altLang="zh-CN" b="1" dirty="0" smtClean="0">
              <a:latin typeface="微软雅黑" pitchFamily="34" charset="-122"/>
              <a:ea typeface="微软雅黑" pitchFamily="34" charset="-122"/>
            </a:endParaRPr>
          </a:p>
          <a:p>
            <a:pPr lvl="0"/>
            <a:endParaRPr lang="en-US" altLang="zh-CN" b="1" dirty="0" smtClean="0">
              <a:latin typeface="微软雅黑" pitchFamily="34" charset="-122"/>
              <a:ea typeface="微软雅黑" pitchFamily="34" charset="-122"/>
            </a:endParaRPr>
          </a:p>
          <a:p>
            <a:pPr lvl="0"/>
            <a:r>
              <a:rPr lang="zh-CN" altLang="zh-CN" b="1" dirty="0" smtClean="0">
                <a:latin typeface="微软雅黑" pitchFamily="34" charset="-122"/>
                <a:ea typeface="微软雅黑" pitchFamily="34" charset="-122"/>
              </a:rPr>
              <a:t>建议</a:t>
            </a:r>
            <a:r>
              <a:rPr lang="zh-CN" altLang="zh-CN" b="1" dirty="0">
                <a:latin typeface="微软雅黑" pitchFamily="34" charset="-122"/>
                <a:ea typeface="微软雅黑" pitchFamily="34" charset="-122"/>
              </a:rPr>
              <a:t>将基本档案、期初、凭证分开</a:t>
            </a:r>
            <a:r>
              <a:rPr lang="zh-CN" altLang="zh-CN" b="1" dirty="0" smtClean="0">
                <a:latin typeface="微软雅黑" pitchFamily="34" charset="-122"/>
                <a:ea typeface="微软雅黑" pitchFamily="34" charset="-122"/>
              </a:rPr>
              <a:t>定义</a:t>
            </a:r>
            <a:endParaRPr lang="en-US" altLang="zh-CN" b="1" dirty="0" smtClean="0">
              <a:latin typeface="微软雅黑" pitchFamily="34" charset="-122"/>
              <a:ea typeface="微软雅黑" pitchFamily="34" charset="-122"/>
            </a:endParaRPr>
          </a:p>
          <a:p>
            <a:pPr lvl="0"/>
            <a:endParaRPr lang="zh-CN" altLang="zh-CN" b="1" dirty="0">
              <a:latin typeface="微软雅黑" pitchFamily="34" charset="-122"/>
              <a:ea typeface="微软雅黑" pitchFamily="34" charset="-122"/>
            </a:endParaRPr>
          </a:p>
          <a:p>
            <a:pPr lvl="0"/>
            <a:r>
              <a:rPr lang="zh-CN" altLang="zh-CN" b="1" dirty="0">
                <a:solidFill>
                  <a:srgbClr val="FF0000"/>
                </a:solidFill>
                <a:latin typeface="微软雅黑" pitchFamily="34" charset="-122"/>
                <a:ea typeface="微软雅黑" pitchFamily="34" charset="-122"/>
              </a:rPr>
              <a:t>全局级档案、集团级档案、业务单元级档案建议分不同功能组定义</a:t>
            </a:r>
            <a:r>
              <a:rPr lang="zh-CN" altLang="zh-CN" b="1" dirty="0">
                <a:latin typeface="微软雅黑" pitchFamily="34" charset="-122"/>
                <a:ea typeface="微软雅黑" pitchFamily="34" charset="-122"/>
              </a:rPr>
              <a:t>。方便后续传输单元设置</a:t>
            </a:r>
          </a:p>
        </p:txBody>
      </p:sp>
    </p:spTree>
    <p:extLst>
      <p:ext uri="{BB962C8B-B14F-4D97-AF65-F5344CB8AC3E}">
        <p14:creationId xmlns:p14="http://schemas.microsoft.com/office/powerpoint/2010/main" val="173443605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lvl="2"/>
            <a:r>
              <a:rPr lang="en-US" altLang="zh-CN" sz="2400" b="1" dirty="0">
                <a:latin typeface="微软雅黑" pitchFamily="34" charset="-122"/>
                <a:ea typeface="微软雅黑" pitchFamily="34" charset="-122"/>
              </a:rPr>
              <a:t>3</a:t>
            </a:r>
            <a:r>
              <a:rPr lang="en-US" altLang="zh-CN" sz="2400" b="1" dirty="0" smtClean="0">
                <a:latin typeface="微软雅黑" pitchFamily="34" charset="-122"/>
                <a:ea typeface="微软雅黑" pitchFamily="34" charset="-122"/>
              </a:rPr>
              <a:t>.3 </a:t>
            </a:r>
            <a:r>
              <a:rPr lang="zh-CN" altLang="zh-CN" sz="2400" b="1" dirty="0" smtClean="0">
                <a:latin typeface="微软雅黑" pitchFamily="34" charset="-122"/>
                <a:ea typeface="微软雅黑" pitchFamily="34" charset="-122"/>
              </a:rPr>
              <a:t>设置</a:t>
            </a:r>
            <a:r>
              <a:rPr lang="zh-CN" altLang="zh-CN" sz="2400" b="1" dirty="0">
                <a:latin typeface="微软雅黑" pitchFamily="34" charset="-122"/>
                <a:ea typeface="微软雅黑" pitchFamily="34" charset="-122"/>
              </a:rPr>
              <a:t>外系统插件。</a:t>
            </a:r>
            <a:br>
              <a:rPr lang="zh-CN" altLang="zh-CN" sz="2400" b="1" dirty="0">
                <a:latin typeface="微软雅黑" pitchFamily="34" charset="-122"/>
                <a:ea typeface="微软雅黑" pitchFamily="34" charset="-122"/>
              </a:rPr>
            </a:br>
            <a:r>
              <a:rPr lang="zh-CN" altLang="zh-CN" sz="2400" b="1" dirty="0">
                <a:latin typeface="微软雅黑" pitchFamily="34" charset="-122"/>
                <a:ea typeface="微软雅黑" pitchFamily="34" charset="-122"/>
              </a:rPr>
              <a:t>加载插件，本版仅支持</a:t>
            </a:r>
            <a:r>
              <a:rPr lang="en-US" altLang="zh-CN" sz="2400" b="1" dirty="0">
                <a:latin typeface="微软雅黑" pitchFamily="34" charset="-122"/>
                <a:ea typeface="微软雅黑" pitchFamily="34" charset="-122"/>
              </a:rPr>
              <a:t>JDBC</a:t>
            </a:r>
            <a:r>
              <a:rPr lang="zh-CN" altLang="zh-CN" sz="2400" b="1" dirty="0">
                <a:latin typeface="微软雅黑" pitchFamily="34" charset="-122"/>
                <a:ea typeface="微软雅黑" pitchFamily="34" charset="-122"/>
              </a:rPr>
              <a:t>的。系统数据加载插件界面，是本版支持同步的档案类型</a:t>
            </a:r>
            <a:r>
              <a:rPr lang="zh-CN" altLang="zh-CN" sz="2400" b="1" dirty="0" smtClean="0">
                <a:latin typeface="微软雅黑" pitchFamily="34" charset="-122"/>
                <a:ea typeface="微软雅黑" pitchFamily="34" charset="-122"/>
              </a:rPr>
              <a:t>。</a:t>
            </a:r>
            <a:endParaRPr lang="zh-CN" altLang="en-US" sz="2400" b="1" dirty="0">
              <a:latin typeface="微软雅黑" pitchFamily="34" charset="-122"/>
              <a:ea typeface="微软雅黑" pitchFamily="34" charset="-122"/>
            </a:endParaRPr>
          </a:p>
        </p:txBody>
      </p:sp>
      <p:sp>
        <p:nvSpPr>
          <p:cNvPr id="4" name="内容占位符 3"/>
          <p:cNvSpPr>
            <a:spLocks noGrp="1"/>
          </p:cNvSpPr>
          <p:nvPr>
            <p:ph idx="1"/>
          </p:nvPr>
        </p:nvSpPr>
        <p:spPr/>
        <p:txBody>
          <a:bodyPr/>
          <a:lstStyle/>
          <a:p>
            <a:endParaRPr lang="zh-CN" altLang="en-US" dirty="0"/>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916832"/>
            <a:ext cx="7992888" cy="4751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31536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lvl="2"/>
            <a:r>
              <a:rPr lang="en-US" altLang="zh-CN" sz="2400" b="1" dirty="0">
                <a:latin typeface="微软雅黑" pitchFamily="34" charset="-122"/>
                <a:ea typeface="微软雅黑" pitchFamily="34" charset="-122"/>
              </a:rPr>
              <a:t>3</a:t>
            </a:r>
            <a:r>
              <a:rPr lang="en-US" altLang="zh-CN" sz="2400" b="1" dirty="0" smtClean="0">
                <a:latin typeface="微软雅黑" pitchFamily="34" charset="-122"/>
                <a:ea typeface="微软雅黑" pitchFamily="34" charset="-122"/>
              </a:rPr>
              <a:t>.4 </a:t>
            </a:r>
            <a:r>
              <a:rPr lang="zh-CN" altLang="zh-CN" sz="2400" b="1" dirty="0" smtClean="0">
                <a:latin typeface="微软雅黑" pitchFamily="34" charset="-122"/>
                <a:ea typeface="微软雅黑" pitchFamily="34" charset="-122"/>
              </a:rPr>
              <a:t>设置</a:t>
            </a:r>
            <a:r>
              <a:rPr lang="en-US" altLang="zh-CN" sz="2400" b="1" dirty="0" err="1" smtClean="0">
                <a:latin typeface="微软雅黑" pitchFamily="34" charset="-122"/>
                <a:ea typeface="微软雅黑" pitchFamily="34" charset="-122"/>
              </a:rPr>
              <a:t>nc</a:t>
            </a:r>
            <a:r>
              <a:rPr lang="zh-CN" altLang="zh-CN" sz="2400" b="1" dirty="0" smtClean="0">
                <a:latin typeface="微软雅黑" pitchFamily="34" charset="-122"/>
                <a:ea typeface="微软雅黑" pitchFamily="34" charset="-122"/>
              </a:rPr>
              <a:t>系统</a:t>
            </a:r>
            <a:r>
              <a:rPr lang="zh-CN" altLang="zh-CN" sz="2400" b="1" dirty="0">
                <a:latin typeface="微软雅黑" pitchFamily="34" charset="-122"/>
                <a:ea typeface="微软雅黑" pitchFamily="34" charset="-122"/>
              </a:rPr>
              <a:t>插件。</a:t>
            </a:r>
            <a:r>
              <a:rPr lang="zh-CN" altLang="zh-CN" b="1" dirty="0"/>
              <a:t/>
            </a:r>
            <a:br>
              <a:rPr lang="zh-CN" altLang="zh-CN" b="1" dirty="0"/>
            </a:br>
            <a:r>
              <a:rPr lang="zh-CN" altLang="zh-CN" dirty="0"/>
              <a:t/>
            </a:r>
            <a:br>
              <a:rPr lang="zh-CN" altLang="zh-CN" dirty="0"/>
            </a:br>
            <a:endParaRPr lang="zh-CN" altLang="en-US" dirty="0"/>
          </a:p>
        </p:txBody>
      </p:sp>
      <p:sp>
        <p:nvSpPr>
          <p:cNvPr id="4" name="内容占位符 3"/>
          <p:cNvSpPr>
            <a:spLocks noGrp="1"/>
          </p:cNvSpPr>
          <p:nvPr>
            <p:ph idx="1"/>
          </p:nvPr>
        </p:nvSpPr>
        <p:spPr/>
        <p:txBody>
          <a:bodyPr/>
          <a:lstStyle/>
          <a:p>
            <a:endParaRPr lang="zh-CN" alt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1484784"/>
            <a:ext cx="5832648" cy="468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线形标注 1 2"/>
          <p:cNvSpPr/>
          <p:nvPr/>
        </p:nvSpPr>
        <p:spPr>
          <a:xfrm>
            <a:off x="6876256" y="1988840"/>
            <a:ext cx="1584176" cy="3888432"/>
          </a:xfrm>
          <a:prstGeom prst="borderCallout1">
            <a:avLst>
              <a:gd name="adj1" fmla="val 49086"/>
              <a:gd name="adj2" fmla="val 2634"/>
              <a:gd name="adj3" fmla="val 73758"/>
              <a:gd name="adj4" fmla="val -522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zh-CN" altLang="en-US" dirty="0" smtClean="0"/>
              <a:t>插件根据系统默认列表来选择</a:t>
            </a:r>
            <a:endParaRPr lang="zh-CN" altLang="en-US" dirty="0"/>
          </a:p>
        </p:txBody>
      </p:sp>
    </p:spTree>
    <p:extLst>
      <p:ext uri="{BB962C8B-B14F-4D97-AF65-F5344CB8AC3E}">
        <p14:creationId xmlns:p14="http://schemas.microsoft.com/office/powerpoint/2010/main" val="397305749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205880"/>
            <a:ext cx="8229600" cy="1143000"/>
          </a:xfrm>
        </p:spPr>
        <p:txBody>
          <a:bodyPr>
            <a:normAutofit/>
          </a:bodyPr>
          <a:lstStyle/>
          <a:p>
            <a:pPr lvl="2"/>
            <a:r>
              <a:rPr lang="en-US" altLang="zh-CN" sz="2400" b="1" dirty="0">
                <a:latin typeface="微软雅黑" pitchFamily="34" charset="-122"/>
                <a:ea typeface="微软雅黑" pitchFamily="34" charset="-122"/>
              </a:rPr>
              <a:t>3</a:t>
            </a:r>
            <a:r>
              <a:rPr lang="en-US" altLang="zh-CN" sz="2400" b="1" dirty="0" smtClean="0">
                <a:latin typeface="微软雅黑" pitchFamily="34" charset="-122"/>
                <a:ea typeface="微软雅黑" pitchFamily="34" charset="-122"/>
              </a:rPr>
              <a:t>.5</a:t>
            </a:r>
            <a:r>
              <a:rPr lang="en-US" altLang="zh-CN" sz="2400" dirty="0" smtClean="0">
                <a:latin typeface="微软雅黑" pitchFamily="34" charset="-122"/>
                <a:ea typeface="微软雅黑" pitchFamily="34" charset="-122"/>
              </a:rPr>
              <a:t> </a:t>
            </a:r>
            <a:r>
              <a:rPr lang="zh-CN" altLang="zh-CN" sz="2400" b="1" dirty="0" smtClean="0">
                <a:latin typeface="微软雅黑" pitchFamily="34" charset="-122"/>
                <a:ea typeface="微软雅黑" pitchFamily="34" charset="-122"/>
              </a:rPr>
              <a:t>设置</a:t>
            </a:r>
            <a:r>
              <a:rPr lang="zh-CN" altLang="en-US" sz="2400" b="1" dirty="0" smtClean="0">
                <a:latin typeface="微软雅黑" pitchFamily="34" charset="-122"/>
                <a:ea typeface="微软雅黑" pitchFamily="34" charset="-122"/>
              </a:rPr>
              <a:t>组内执行顺序</a:t>
            </a:r>
            <a:r>
              <a:rPr lang="en-US"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执行强制更新，是否执行等参数，一般都打勾，编辑执行顺序。</a:t>
            </a:r>
            <a:r>
              <a:rPr lang="zh-CN" altLang="zh-CN" dirty="0"/>
              <a:t/>
            </a:r>
            <a:br>
              <a:rPr lang="zh-CN" altLang="zh-CN" dirty="0"/>
            </a:br>
            <a:endParaRPr lang="zh-CN" alt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950" y="2348880"/>
            <a:ext cx="8166100" cy="3863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39318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548680"/>
            <a:ext cx="8229600" cy="1143000"/>
          </a:xfrm>
        </p:spPr>
        <p:txBody>
          <a:bodyPr>
            <a:normAutofit/>
          </a:bodyPr>
          <a:lstStyle/>
          <a:p>
            <a:pPr lvl="2"/>
            <a:r>
              <a:rPr lang="en-US" altLang="zh-CN" sz="2400" b="1" dirty="0">
                <a:latin typeface="微软雅黑" pitchFamily="34" charset="-122"/>
                <a:ea typeface="微软雅黑" pitchFamily="34" charset="-122"/>
              </a:rPr>
              <a:t>3</a:t>
            </a:r>
            <a:r>
              <a:rPr lang="en-US" altLang="zh-CN" sz="2400" b="1" dirty="0" smtClean="0">
                <a:latin typeface="微软雅黑" pitchFamily="34" charset="-122"/>
                <a:ea typeface="微软雅黑" pitchFamily="34" charset="-122"/>
              </a:rPr>
              <a:t>.6 </a:t>
            </a:r>
            <a:r>
              <a:rPr lang="zh-CN" altLang="en-US" sz="2400" b="1" dirty="0" smtClean="0">
                <a:latin typeface="微软雅黑" pitchFamily="34" charset="-122"/>
                <a:ea typeface="微软雅黑" pitchFamily="34" charset="-122"/>
              </a:rPr>
              <a:t>这里还有更加详细的参数，这里不做详细介绍，这要根据实际情况来勾选，一般默认即可</a:t>
            </a:r>
            <a:endParaRPr lang="zh-CN" altLang="en-US" b="1" dirty="0"/>
          </a:p>
        </p:txBody>
      </p:sp>
      <p:sp>
        <p:nvSpPr>
          <p:cNvPr id="3" name="内容占位符 2"/>
          <p:cNvSpPr>
            <a:spLocks noGrp="1"/>
          </p:cNvSpPr>
          <p:nvPr>
            <p:ph idx="1"/>
          </p:nvPr>
        </p:nvSpPr>
        <p:spPr/>
        <p:txBody>
          <a:bodyPr/>
          <a:lstStyle/>
          <a:p>
            <a:endParaRPr lang="zh-CN" alt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1772816"/>
            <a:ext cx="8148389" cy="4285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4332380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a:latin typeface="微软雅黑" pitchFamily="34" charset="-122"/>
                <a:ea typeface="微软雅黑" pitchFamily="34" charset="-122"/>
              </a:rPr>
              <a:t>4</a:t>
            </a:r>
            <a:r>
              <a:rPr lang="zh-CN" altLang="en-US" sz="4400" b="1" dirty="0" smtClean="0">
                <a:latin typeface="微软雅黑" pitchFamily="34" charset="-122"/>
                <a:ea typeface="微软雅黑" pitchFamily="34" charset="-122"/>
              </a:rPr>
              <a:t>、传输单元定义</a:t>
            </a:r>
            <a:endParaRPr lang="zh-CN" altLang="en-US" sz="4400" b="1" dirty="0">
              <a:latin typeface="微软雅黑" pitchFamily="34" charset="-122"/>
              <a:ea typeface="微软雅黑" pitchFamily="34" charset="-122"/>
            </a:endParaRPr>
          </a:p>
        </p:txBody>
      </p:sp>
      <p:sp>
        <p:nvSpPr>
          <p:cNvPr id="5" name="内容占位符 4"/>
          <p:cNvSpPr>
            <a:spLocks noGrp="1"/>
          </p:cNvSpPr>
          <p:nvPr>
            <p:ph idx="1"/>
          </p:nvPr>
        </p:nvSpPr>
        <p:spPr/>
        <p:txBody>
          <a:bodyPr>
            <a:normAutofit/>
          </a:bodyPr>
          <a:lstStyle/>
          <a:p>
            <a:r>
              <a:rPr lang="zh-CN" altLang="en-US" sz="2400" b="1" dirty="0" smtClean="0">
                <a:latin typeface="微软雅黑" pitchFamily="34" charset="-122"/>
                <a:ea typeface="微软雅黑" pitchFamily="34" charset="-122"/>
              </a:rPr>
              <a:t>功能节点：</a:t>
            </a:r>
            <a:r>
              <a:rPr lang="zh-CN" altLang="zh-CN" sz="2400" b="1" dirty="0" smtClean="0">
                <a:latin typeface="微软雅黑" pitchFamily="34" charset="-122"/>
                <a:ea typeface="微软雅黑" pitchFamily="34" charset="-122"/>
              </a:rPr>
              <a:t>【动态建模平台】</a:t>
            </a:r>
            <a:r>
              <a:rPr lang="en-US" altLang="zh-CN" sz="2400" b="1" dirty="0">
                <a:latin typeface="微软雅黑" pitchFamily="34" charset="-122"/>
                <a:ea typeface="微软雅黑" pitchFamily="34" charset="-122"/>
              </a:rPr>
              <a:t>-</a:t>
            </a:r>
            <a:r>
              <a:rPr lang="zh-CN" altLang="zh-CN" sz="2400" b="1" dirty="0">
                <a:latin typeface="微软雅黑" pitchFamily="34" charset="-122"/>
                <a:ea typeface="微软雅黑" pitchFamily="34" charset="-122"/>
              </a:rPr>
              <a:t>【服务产品工具集】</a:t>
            </a:r>
            <a:r>
              <a:rPr lang="en-US" altLang="zh-CN" sz="2400" b="1" dirty="0">
                <a:latin typeface="微软雅黑" pitchFamily="34" charset="-122"/>
                <a:ea typeface="微软雅黑" pitchFamily="34" charset="-122"/>
              </a:rPr>
              <a:t>-</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传输单元定义</a:t>
            </a:r>
            <a:r>
              <a:rPr lang="zh-CN" altLang="zh-CN" sz="2400" b="1" dirty="0" smtClean="0">
                <a:latin typeface="微软雅黑" pitchFamily="34" charset="-122"/>
                <a:ea typeface="微软雅黑" pitchFamily="34" charset="-122"/>
              </a:rPr>
              <a:t>】</a:t>
            </a:r>
            <a:endParaRPr lang="en-US" altLang="zh-CN" sz="2400" b="1" dirty="0" smtClean="0">
              <a:latin typeface="微软雅黑" pitchFamily="34" charset="-122"/>
              <a:ea typeface="微软雅黑" pitchFamily="34" charset="-122"/>
            </a:endParaRPr>
          </a:p>
          <a:p>
            <a:r>
              <a:rPr lang="zh-CN" altLang="en-US" sz="2400" b="1" dirty="0">
                <a:latin typeface="微软雅黑" pitchFamily="34" charset="-122"/>
                <a:ea typeface="微软雅黑" pitchFamily="34" charset="-122"/>
              </a:rPr>
              <a:t>这里主要注意</a:t>
            </a:r>
            <a:r>
              <a:rPr lang="zh-CN" altLang="en-US" sz="2400" b="1" dirty="0" smtClean="0">
                <a:latin typeface="微软雅黑" pitchFamily="34" charset="-122"/>
                <a:ea typeface="微软雅黑" pitchFamily="34" charset="-122"/>
              </a:rPr>
              <a:t>的是档案对照和修改年度、月度日期</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32977460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44" y="1334984"/>
            <a:ext cx="5089744" cy="5118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27012" y="873319"/>
            <a:ext cx="3672408"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4.1 </a:t>
            </a:r>
            <a:r>
              <a:rPr lang="zh-CN" altLang="en-US" sz="2400" b="1" dirty="0" smtClean="0">
                <a:latin typeface="微软雅黑" pitchFamily="34" charset="-122"/>
                <a:ea typeface="微软雅黑" pitchFamily="34" charset="-122"/>
              </a:rPr>
              <a:t>各节点的作用</a:t>
            </a:r>
            <a:endParaRPr lang="en-US" altLang="zh-CN" sz="2400" b="1" dirty="0" smtClean="0">
              <a:latin typeface="微软雅黑" pitchFamily="34" charset="-122"/>
              <a:ea typeface="微软雅黑" pitchFamily="34" charset="-122"/>
            </a:endParaRPr>
          </a:p>
        </p:txBody>
      </p:sp>
      <p:sp>
        <p:nvSpPr>
          <p:cNvPr id="6" name="线形标注 1 5"/>
          <p:cNvSpPr/>
          <p:nvPr/>
        </p:nvSpPr>
        <p:spPr>
          <a:xfrm>
            <a:off x="5108088" y="1394962"/>
            <a:ext cx="4032448" cy="5058374"/>
          </a:xfrm>
          <a:prstGeom prst="borderCallout1">
            <a:avLst>
              <a:gd name="adj1" fmla="val 49842"/>
              <a:gd name="adj2" fmla="val -13"/>
              <a:gd name="adj3" fmla="val 42542"/>
              <a:gd name="adj4" fmla="val -4008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zh-CN" altLang="zh-CN" sz="1200" b="1" dirty="0">
                <a:latin typeface="微软雅黑" pitchFamily="34" charset="-122"/>
                <a:ea typeface="微软雅黑" pitchFamily="34" charset="-122"/>
              </a:rPr>
              <a:t>来源系统类型：多公司和单公司。</a:t>
            </a:r>
            <a:r>
              <a:rPr lang="en-US" altLang="zh-CN" sz="1200" b="1" dirty="0">
                <a:latin typeface="微软雅黑" pitchFamily="34" charset="-122"/>
                <a:ea typeface="微软雅黑" pitchFamily="34" charset="-122"/>
              </a:rPr>
              <a:t>NC633</a:t>
            </a:r>
            <a:r>
              <a:rPr lang="zh-CN" altLang="zh-CN" sz="1200" b="1" dirty="0">
                <a:latin typeface="微软雅黑" pitchFamily="34" charset="-122"/>
                <a:ea typeface="微软雅黑" pitchFamily="34" charset="-122"/>
              </a:rPr>
              <a:t>多账套同步工具选择多公司。</a:t>
            </a:r>
          </a:p>
          <a:p>
            <a:r>
              <a:rPr lang="zh-CN" altLang="zh-CN" sz="1200" b="1" dirty="0">
                <a:latin typeface="微软雅黑" pitchFamily="34" charset="-122"/>
                <a:ea typeface="微软雅黑" pitchFamily="34" charset="-122"/>
              </a:rPr>
              <a:t>来源账套：默认不用填写；</a:t>
            </a:r>
          </a:p>
          <a:p>
            <a:r>
              <a:rPr lang="zh-CN" altLang="zh-CN" sz="1200" b="1" dirty="0">
                <a:latin typeface="微软雅黑" pitchFamily="34" charset="-122"/>
                <a:ea typeface="微软雅黑" pitchFamily="34" charset="-122"/>
              </a:rPr>
              <a:t>来源账簿：非必填，填写发送方账簿编码。只能填写一个，不允许多个。一般而言，一个业务单元，需要定义一个传输单元。</a:t>
            </a:r>
          </a:p>
          <a:p>
            <a:r>
              <a:rPr lang="zh-CN" altLang="zh-CN" sz="1200" b="1" dirty="0">
                <a:latin typeface="微软雅黑" pitchFamily="34" charset="-122"/>
                <a:ea typeface="微软雅黑" pitchFamily="34" charset="-122"/>
              </a:rPr>
              <a:t>来源组织：必填。当同步的数据为全局时填写</a:t>
            </a:r>
            <a:r>
              <a:rPr lang="en-US" altLang="zh-CN" sz="1200" b="1" dirty="0">
                <a:latin typeface="微软雅黑" pitchFamily="34" charset="-122"/>
                <a:ea typeface="微软雅黑" pitchFamily="34" charset="-122"/>
              </a:rPr>
              <a:t>global</a:t>
            </a:r>
            <a:r>
              <a:rPr lang="zh-CN" altLang="zh-CN" sz="1200" b="1" dirty="0">
                <a:latin typeface="微软雅黑" pitchFamily="34" charset="-122"/>
                <a:ea typeface="微软雅黑" pitchFamily="34" charset="-122"/>
              </a:rPr>
              <a:t>，同步集团或业务单元数据时，填写发送方集团或业务单元对应的编码。</a:t>
            </a:r>
          </a:p>
          <a:p>
            <a:r>
              <a:rPr lang="zh-CN" altLang="zh-CN" sz="1200" b="1" dirty="0">
                <a:latin typeface="微软雅黑" pitchFamily="34" charset="-122"/>
                <a:ea typeface="微软雅黑" pitchFamily="34" charset="-122"/>
              </a:rPr>
              <a:t>目标帐套：默认为空，非必填；</a:t>
            </a:r>
          </a:p>
          <a:p>
            <a:r>
              <a:rPr lang="zh-CN" altLang="zh-CN" sz="1200" b="1" dirty="0">
                <a:latin typeface="微软雅黑" pitchFamily="34" charset="-122"/>
                <a:ea typeface="微软雅黑" pitchFamily="34" charset="-122"/>
              </a:rPr>
              <a:t>目标账簿：必填，参照接收方对应的账簿；</a:t>
            </a:r>
          </a:p>
          <a:p>
            <a:r>
              <a:rPr lang="zh-CN" altLang="zh-CN" sz="1200" b="1" dirty="0">
                <a:latin typeface="微软雅黑" pitchFamily="34" charset="-122"/>
                <a:ea typeface="微软雅黑" pitchFamily="34" charset="-122"/>
              </a:rPr>
              <a:t>目标组织：必填，参照接收方对应的业务单元；</a:t>
            </a:r>
          </a:p>
          <a:p>
            <a:r>
              <a:rPr lang="zh-CN" altLang="zh-CN" sz="1200" b="1" dirty="0">
                <a:latin typeface="微软雅黑" pitchFamily="34" charset="-122"/>
                <a:ea typeface="微软雅黑" pitchFamily="34" charset="-122"/>
              </a:rPr>
              <a:t>目标集团：必填，参照接收方的集团；</a:t>
            </a:r>
          </a:p>
          <a:p>
            <a:r>
              <a:rPr lang="zh-CN" altLang="zh-CN" sz="1200" b="1" dirty="0">
                <a:latin typeface="微软雅黑" pitchFamily="34" charset="-122"/>
                <a:ea typeface="微软雅黑" pitchFamily="34" charset="-122"/>
              </a:rPr>
              <a:t>来源系统：必填，参照【外系统定义】中定义的外系统</a:t>
            </a:r>
            <a:r>
              <a:rPr lang="zh-CN" altLang="zh-CN" sz="1200" b="1" dirty="0" smtClean="0">
                <a:latin typeface="微软雅黑" pitchFamily="34" charset="-122"/>
                <a:ea typeface="微软雅黑" pitchFamily="34" charset="-122"/>
              </a:rPr>
              <a:t>；</a:t>
            </a:r>
            <a:endParaRPr lang="en-US" altLang="zh-CN" sz="1200" b="1" dirty="0" smtClean="0">
              <a:latin typeface="微软雅黑" pitchFamily="34" charset="-122"/>
              <a:ea typeface="微软雅黑" pitchFamily="34" charset="-122"/>
            </a:endParaRPr>
          </a:p>
          <a:p>
            <a:r>
              <a:rPr lang="zh-CN" altLang="zh-CN" sz="1200" b="1" dirty="0">
                <a:latin typeface="微软雅黑" pitchFamily="34" charset="-122"/>
                <a:ea typeface="微软雅黑" pitchFamily="34" charset="-122"/>
              </a:rPr>
              <a:t>传输功能组：必填，参照【功能组定义】中的功能组。只能填写一个，不允许多个。</a:t>
            </a:r>
          </a:p>
          <a:p>
            <a:r>
              <a:rPr lang="zh-CN" altLang="zh-CN" sz="1200" b="1" dirty="0">
                <a:latin typeface="微软雅黑" pitchFamily="34" charset="-122"/>
                <a:ea typeface="微软雅黑" pitchFamily="34" charset="-122"/>
              </a:rPr>
              <a:t>信息项：必填，参照【信息项定义】中的信息项。</a:t>
            </a:r>
          </a:p>
          <a:p>
            <a:r>
              <a:rPr lang="zh-CN" altLang="zh-CN" sz="1200" b="1" dirty="0">
                <a:latin typeface="微软雅黑" pitchFamily="34" charset="-122"/>
                <a:ea typeface="微软雅黑" pitchFamily="34" charset="-122"/>
              </a:rPr>
              <a:t>凭证数据转换方案：非必填，可以参照本文档第三章【凭证数据转换方案定义】中的介绍。仅适用于凭证同步。当同步双方的会计科目不一致，通过科目对照，进行凭证的同步。</a:t>
            </a:r>
          </a:p>
          <a:p>
            <a:r>
              <a:rPr lang="zh-CN" altLang="zh-CN" sz="1200" b="1" dirty="0">
                <a:latin typeface="微软雅黑" pitchFamily="34" charset="-122"/>
                <a:ea typeface="微软雅黑" pitchFamily="34" charset="-122"/>
              </a:rPr>
              <a:t>档案对照：非必填，可以参照本文档第三章【凭证数据转换对照定义】中的介绍。仅适用于凭证同步。当同步双方的除会计科目以外的基本档案不一致，通过档案对照，进行凭证的同步。</a:t>
            </a:r>
          </a:p>
          <a:p>
            <a:endParaRPr lang="zh-CN" altLang="zh-CN" sz="1200" b="1" dirty="0">
              <a:latin typeface="微软雅黑" pitchFamily="34" charset="-122"/>
              <a:ea typeface="微软雅黑" pitchFamily="34" charset="-122"/>
            </a:endParaRPr>
          </a:p>
          <a:p>
            <a:pPr algn="ctr"/>
            <a:endParaRPr lang="zh-CN" altLang="en-US" sz="1200" dirty="0"/>
          </a:p>
        </p:txBody>
      </p:sp>
    </p:spTree>
    <p:extLst>
      <p:ext uri="{BB962C8B-B14F-4D97-AF65-F5344CB8AC3E}">
        <p14:creationId xmlns:p14="http://schemas.microsoft.com/office/powerpoint/2010/main" val="36493929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5" y="1340768"/>
            <a:ext cx="5544616" cy="5052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467544" y="855070"/>
            <a:ext cx="7056784"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4.2  </a:t>
            </a:r>
            <a:r>
              <a:rPr lang="zh-CN" altLang="en-US" sz="2400" b="1" dirty="0" smtClean="0">
                <a:latin typeface="微软雅黑" pitchFamily="34" charset="-122"/>
                <a:ea typeface="微软雅黑" pitchFamily="34" charset="-122"/>
              </a:rPr>
              <a:t>注意的选项</a:t>
            </a:r>
            <a:endParaRPr lang="en-US" altLang="zh-CN" sz="2400" b="1" dirty="0" smtClean="0">
              <a:latin typeface="微软雅黑" pitchFamily="34" charset="-122"/>
              <a:ea typeface="微软雅黑" pitchFamily="34" charset="-122"/>
            </a:endParaRPr>
          </a:p>
        </p:txBody>
      </p:sp>
      <p:sp>
        <p:nvSpPr>
          <p:cNvPr id="7" name="线形标注 1 6"/>
          <p:cNvSpPr/>
          <p:nvPr/>
        </p:nvSpPr>
        <p:spPr>
          <a:xfrm>
            <a:off x="5630369" y="1340768"/>
            <a:ext cx="3352344" cy="5058374"/>
          </a:xfrm>
          <a:prstGeom prst="borderCallout1">
            <a:avLst>
              <a:gd name="adj1" fmla="val 49842"/>
              <a:gd name="adj2" fmla="val -13"/>
              <a:gd name="adj3" fmla="val 42542"/>
              <a:gd name="adj4" fmla="val -4008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endParaRPr lang="zh-CN" altLang="zh-CN" sz="1200" b="1" dirty="0">
              <a:latin typeface="微软雅黑" pitchFamily="34" charset="-122"/>
              <a:ea typeface="微软雅黑" pitchFamily="34" charset="-122"/>
            </a:endParaRPr>
          </a:p>
          <a:p>
            <a:pPr algn="ctr"/>
            <a:r>
              <a:rPr lang="en-US" altLang="zh-CN" sz="2400" b="1" dirty="0" smtClean="0">
                <a:solidFill>
                  <a:srgbClr val="FF0000"/>
                </a:solidFill>
                <a:latin typeface="微软雅黑" pitchFamily="34" charset="-122"/>
                <a:ea typeface="微软雅黑" pitchFamily="34" charset="-122"/>
              </a:rPr>
              <a:t>(1)</a:t>
            </a:r>
            <a:r>
              <a:rPr lang="zh-CN" altLang="en-US" sz="2400" b="1" dirty="0" smtClean="0">
                <a:solidFill>
                  <a:srgbClr val="FF0000"/>
                </a:solidFill>
                <a:latin typeface="微软雅黑" pitchFamily="34" charset="-122"/>
                <a:ea typeface="微软雅黑" pitchFamily="34" charset="-122"/>
              </a:rPr>
              <a:t>这里要注意下档案对照，这里选择的就是档案对照方案，其目的就是解决平整同步的时候，基础档案编码不一致问题。</a:t>
            </a:r>
            <a:endParaRPr lang="en-US" altLang="zh-CN" sz="2400" b="1" dirty="0" smtClean="0">
              <a:solidFill>
                <a:srgbClr val="FF0000"/>
              </a:solidFill>
              <a:latin typeface="微软雅黑" pitchFamily="34" charset="-122"/>
              <a:ea typeface="微软雅黑" pitchFamily="34" charset="-122"/>
            </a:endParaRPr>
          </a:p>
          <a:p>
            <a:pPr algn="ctr"/>
            <a:endParaRPr lang="en-US" altLang="zh-CN" sz="2400" b="1" dirty="0">
              <a:solidFill>
                <a:srgbClr val="FF0000"/>
              </a:solidFill>
              <a:latin typeface="微软雅黑" pitchFamily="34" charset="-122"/>
              <a:ea typeface="微软雅黑" pitchFamily="34" charset="-122"/>
            </a:endParaRPr>
          </a:p>
          <a:p>
            <a:pPr algn="ctr"/>
            <a:r>
              <a:rPr lang="en-US" altLang="zh-CN" sz="2400" b="1" dirty="0" smtClean="0">
                <a:solidFill>
                  <a:srgbClr val="FF0000"/>
                </a:solidFill>
                <a:latin typeface="微软雅黑" pitchFamily="34" charset="-122"/>
                <a:ea typeface="微软雅黑" pitchFamily="34" charset="-122"/>
              </a:rPr>
              <a:t>(2)</a:t>
            </a:r>
            <a:r>
              <a:rPr lang="zh-CN" altLang="en-US" sz="2400" b="1" dirty="0" smtClean="0">
                <a:solidFill>
                  <a:srgbClr val="FF0000"/>
                </a:solidFill>
                <a:latin typeface="微软雅黑" pitchFamily="34" charset="-122"/>
                <a:ea typeface="微软雅黑" pitchFamily="34" charset="-122"/>
              </a:rPr>
              <a:t>注意参数中的年和月，这里确定要同步凭证的会计期间</a:t>
            </a:r>
            <a:endParaRPr lang="zh-CN" altLang="en-US" sz="2400" b="1"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303087144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a:latin typeface="微软雅黑" pitchFamily="34" charset="-122"/>
                <a:ea typeface="微软雅黑" pitchFamily="34" charset="-122"/>
              </a:rPr>
              <a:t>5</a:t>
            </a:r>
            <a:r>
              <a:rPr lang="zh-CN" altLang="en-US" sz="4400" b="1" dirty="0" smtClean="0">
                <a:latin typeface="微软雅黑" pitchFamily="34" charset="-122"/>
                <a:ea typeface="微软雅黑" pitchFamily="34" charset="-122"/>
              </a:rPr>
              <a:t>、同步方案定义</a:t>
            </a:r>
            <a:endParaRPr lang="zh-CN" altLang="en-US" sz="4400" b="1" dirty="0">
              <a:latin typeface="微软雅黑" pitchFamily="34" charset="-122"/>
              <a:ea typeface="微软雅黑" pitchFamily="34" charset="-122"/>
            </a:endParaRPr>
          </a:p>
        </p:txBody>
      </p:sp>
      <p:sp>
        <p:nvSpPr>
          <p:cNvPr id="5" name="内容占位符 4"/>
          <p:cNvSpPr>
            <a:spLocks noGrp="1"/>
          </p:cNvSpPr>
          <p:nvPr>
            <p:ph idx="1"/>
          </p:nvPr>
        </p:nvSpPr>
        <p:spPr/>
        <p:txBody>
          <a:bodyPr/>
          <a:lstStyle/>
          <a:p>
            <a:r>
              <a:rPr lang="zh-CN" altLang="zh-CN" sz="2400" b="1" dirty="0">
                <a:latin typeface="微软雅黑" pitchFamily="34" charset="-122"/>
                <a:ea typeface="微软雅黑" pitchFamily="34" charset="-122"/>
              </a:rPr>
              <a:t>【动态建模平台】</a:t>
            </a:r>
            <a:r>
              <a:rPr lang="en-US" altLang="zh-CN" sz="2400" b="1" dirty="0">
                <a:latin typeface="微软雅黑" pitchFamily="34" charset="-122"/>
                <a:ea typeface="微软雅黑" pitchFamily="34" charset="-122"/>
              </a:rPr>
              <a:t>-</a:t>
            </a:r>
            <a:r>
              <a:rPr lang="zh-CN" altLang="zh-CN" sz="2400" b="1" dirty="0">
                <a:latin typeface="微软雅黑" pitchFamily="34" charset="-122"/>
                <a:ea typeface="微软雅黑" pitchFamily="34" charset="-122"/>
              </a:rPr>
              <a:t>【服务产品工具集】</a:t>
            </a:r>
            <a:r>
              <a:rPr lang="en-US" altLang="zh-CN" sz="2400" b="1" dirty="0">
                <a:latin typeface="微软雅黑" pitchFamily="34" charset="-122"/>
                <a:ea typeface="微软雅黑" pitchFamily="34" charset="-122"/>
              </a:rPr>
              <a:t>-</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同步方案定义</a:t>
            </a:r>
            <a:r>
              <a:rPr lang="zh-CN" altLang="zh-CN" sz="2400" b="1" dirty="0" smtClean="0">
                <a:latin typeface="微软雅黑" pitchFamily="34" charset="-122"/>
                <a:ea typeface="微软雅黑" pitchFamily="34" charset="-122"/>
              </a:rPr>
              <a:t>】</a:t>
            </a:r>
            <a:endParaRPr lang="en-US" altLang="zh-CN" sz="2400" b="1" dirty="0" smtClean="0">
              <a:latin typeface="微软雅黑" pitchFamily="34" charset="-122"/>
              <a:ea typeface="微软雅黑" pitchFamily="34" charset="-122"/>
            </a:endParaRPr>
          </a:p>
          <a:p>
            <a:r>
              <a:rPr lang="en-US" altLang="zh-CN" sz="2400" b="1" dirty="0">
                <a:latin typeface="微软雅黑" pitchFamily="34" charset="-122"/>
                <a:ea typeface="微软雅黑" pitchFamily="34" charset="-122"/>
              </a:rPr>
              <a:t>1</a:t>
            </a:r>
            <a:r>
              <a:rPr lang="zh-CN" altLang="zh-CN" sz="2400" b="1" dirty="0">
                <a:latin typeface="微软雅黑" pitchFamily="34" charset="-122"/>
                <a:ea typeface="微软雅黑" pitchFamily="34" charset="-122"/>
              </a:rPr>
              <a:t>、同步单元指的是【传输单元定义】的传输单元。一个同步方案可以设置一个或多个传输单元。任务按同步方案执行。</a:t>
            </a:r>
            <a:endParaRPr lang="zh-CN" altLang="zh-CN" sz="2400" dirty="0">
              <a:latin typeface="微软雅黑" pitchFamily="34" charset="-122"/>
              <a:ea typeface="微软雅黑" pitchFamily="34" charset="-122"/>
            </a:endParaRPr>
          </a:p>
          <a:p>
            <a:r>
              <a:rPr lang="en-US" altLang="zh-CN" sz="2400" b="1" dirty="0">
                <a:latin typeface="微软雅黑" pitchFamily="34" charset="-122"/>
                <a:ea typeface="微软雅黑" pitchFamily="34" charset="-122"/>
              </a:rPr>
              <a:t>2</a:t>
            </a:r>
            <a:r>
              <a:rPr lang="zh-CN" altLang="zh-CN" sz="2400" b="1" dirty="0">
                <a:latin typeface="微软雅黑" pitchFamily="34" charset="-122"/>
                <a:ea typeface="微软雅黑" pitchFamily="34" charset="-122"/>
              </a:rPr>
              <a:t>、执行顺序是指传输单元的执行顺序，基础档案的传输单元在前，凭证的传输单元在后。</a:t>
            </a:r>
            <a:endParaRPr lang="zh-CN" altLang="zh-CN" sz="2400" dirty="0">
              <a:latin typeface="微软雅黑" pitchFamily="34" charset="-122"/>
              <a:ea typeface="微软雅黑" pitchFamily="34" charset="-122"/>
            </a:endParaRPr>
          </a:p>
          <a:p>
            <a:pPr marL="0" indent="0">
              <a:buNone/>
            </a:pPr>
            <a:endParaRPr lang="en-US" altLang="zh-CN" b="1" dirty="0" smtClean="0"/>
          </a:p>
        </p:txBody>
      </p:sp>
    </p:spTree>
    <p:extLst>
      <p:ext uri="{BB962C8B-B14F-4D97-AF65-F5344CB8AC3E}">
        <p14:creationId xmlns:p14="http://schemas.microsoft.com/office/powerpoint/2010/main" val="21093945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smtClean="0">
                <a:latin typeface="微软雅黑" pitchFamily="34" charset="-122"/>
                <a:ea typeface="微软雅黑" pitchFamily="34" charset="-122"/>
              </a:rPr>
              <a:t>1</a:t>
            </a:r>
            <a:r>
              <a:rPr lang="zh-CN" altLang="en-US" sz="4400" b="1" dirty="0" smtClean="0">
                <a:latin typeface="微软雅黑" pitchFamily="34" charset="-122"/>
                <a:ea typeface="微软雅黑" pitchFamily="34" charset="-122"/>
              </a:rPr>
              <a:t>、操作节点</a:t>
            </a:r>
            <a:endParaRPr lang="zh-CN" altLang="en-US" sz="4400" b="1" dirty="0">
              <a:latin typeface="微软雅黑" pitchFamily="34" charset="-122"/>
              <a:ea typeface="微软雅黑" pitchFamily="34" charset="-122"/>
            </a:endParaRPr>
          </a:p>
        </p:txBody>
      </p:sp>
      <p:pic>
        <p:nvPicPr>
          <p:cNvPr id="5" name="内容占位符 4"/>
          <p:cNvPicPr>
            <a:picLocks noGrp="1"/>
          </p:cNvPicPr>
          <p:nvPr>
            <p:ph idx="1"/>
          </p:nvPr>
        </p:nvPicPr>
        <p:blipFill>
          <a:blip r:embed="rId2"/>
          <a:stretch>
            <a:fillRect/>
          </a:stretch>
        </p:blipFill>
        <p:spPr>
          <a:xfrm>
            <a:off x="755576" y="1935163"/>
            <a:ext cx="7200800" cy="4389437"/>
          </a:xfrm>
          <a:prstGeom prst="rect">
            <a:avLst/>
          </a:prstGeom>
        </p:spPr>
      </p:pic>
    </p:spTree>
    <p:extLst>
      <p:ext uri="{BB962C8B-B14F-4D97-AF65-F5344CB8AC3E}">
        <p14:creationId xmlns:p14="http://schemas.microsoft.com/office/powerpoint/2010/main" val="418952579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idx="1"/>
          </p:nvPr>
        </p:nvSpPr>
        <p:spPr/>
        <p:txBody>
          <a:bodyPr/>
          <a:lstStyle/>
          <a:p>
            <a:endParaRPr lang="zh-CN" altLang="en-US" dirty="0"/>
          </a:p>
        </p:txBody>
      </p:sp>
      <p:pic>
        <p:nvPicPr>
          <p:cNvPr id="1433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268760"/>
            <a:ext cx="8208912" cy="51732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873319"/>
            <a:ext cx="7056784"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5.1 </a:t>
            </a:r>
            <a:r>
              <a:rPr lang="zh-CN" altLang="en-US" sz="2400" b="1" dirty="0" smtClean="0">
                <a:latin typeface="微软雅黑" pitchFamily="34" charset="-122"/>
                <a:ea typeface="微软雅黑" pitchFamily="34" charset="-122"/>
              </a:rPr>
              <a:t>同步方案是可以设置多个方案，注意执行顺序</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176222700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lang="zh-CN" altLang="en-US"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412776"/>
            <a:ext cx="8208912" cy="4888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683568" y="905389"/>
            <a:ext cx="7560840"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5.2</a:t>
            </a:r>
            <a:r>
              <a:rPr lang="zh-CN" altLang="en-US" sz="2400" b="1" dirty="0">
                <a:latin typeface="微软雅黑" pitchFamily="34" charset="-122"/>
                <a:ea typeface="微软雅黑" pitchFamily="34" charset="-122"/>
              </a:rPr>
              <a:t>在此节点部署同步</a:t>
            </a:r>
            <a:r>
              <a:rPr lang="zh-CN" altLang="en-US" sz="2400" b="1" dirty="0" smtClean="0">
                <a:latin typeface="微软雅黑" pitchFamily="34" charset="-122"/>
                <a:ea typeface="微软雅黑" pitchFamily="34" charset="-122"/>
              </a:rPr>
              <a:t>任务</a:t>
            </a:r>
            <a:endParaRPr lang="en-US" altLang="zh-CN" sz="2400" dirty="0" smtClean="0">
              <a:latin typeface="微软雅黑" pitchFamily="34" charset="-122"/>
              <a:ea typeface="微软雅黑" pitchFamily="34" charset="-122"/>
            </a:endParaRPr>
          </a:p>
        </p:txBody>
      </p:sp>
    </p:spTree>
    <p:extLst>
      <p:ext uri="{BB962C8B-B14F-4D97-AF65-F5344CB8AC3E}">
        <p14:creationId xmlns:p14="http://schemas.microsoft.com/office/powerpoint/2010/main" val="120566590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lang="zh-CN" altLang="en-US" dirty="0"/>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334984"/>
            <a:ext cx="8214171" cy="49914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873319"/>
            <a:ext cx="7488832"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5.3 </a:t>
            </a:r>
            <a:r>
              <a:rPr lang="zh-CN" altLang="en-US" sz="2400" b="1" dirty="0" smtClean="0">
                <a:latin typeface="微软雅黑" pitchFamily="34" charset="-122"/>
                <a:ea typeface="微软雅黑" pitchFamily="34" charset="-122"/>
              </a:rPr>
              <a:t>后台任务定义里面增加新的任务</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43407739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lang="zh-CN" altLang="en-US" dirty="0"/>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412776"/>
            <a:ext cx="8248982" cy="4536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873319"/>
            <a:ext cx="6768752"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5.4 </a:t>
            </a:r>
            <a:r>
              <a:rPr lang="zh-CN" altLang="en-US" sz="2400" b="1" dirty="0">
                <a:latin typeface="微软雅黑" pitchFamily="34" charset="-122"/>
                <a:ea typeface="微软雅黑" pitchFamily="34" charset="-122"/>
              </a:rPr>
              <a:t>注意选</a:t>
            </a:r>
            <a:r>
              <a:rPr lang="zh-CN" altLang="en-US" sz="2400" b="1" dirty="0" smtClean="0">
                <a:latin typeface="微软雅黑" pitchFamily="34" charset="-122"/>
                <a:ea typeface="微软雅黑" pitchFamily="34" charset="-122"/>
              </a:rPr>
              <a:t>对组织单元</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203860586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lang="zh-CN" altLang="en-US" dirty="0"/>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1334984"/>
            <a:ext cx="7992888" cy="52130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873319"/>
            <a:ext cx="6912768"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5.5 </a:t>
            </a:r>
            <a:r>
              <a:rPr lang="zh-CN" altLang="en-US" sz="2400" b="1" dirty="0" smtClean="0">
                <a:latin typeface="微软雅黑" pitchFamily="34" charset="-122"/>
                <a:ea typeface="微软雅黑" pitchFamily="34" charset="-122"/>
              </a:rPr>
              <a:t>选好传输方案</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379372928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smtClean="0">
                <a:latin typeface="微软雅黑" pitchFamily="34" charset="-122"/>
                <a:ea typeface="微软雅黑" pitchFamily="34" charset="-122"/>
              </a:rPr>
              <a:t>6</a:t>
            </a:r>
            <a:r>
              <a:rPr lang="zh-CN" altLang="en-US" sz="4400" b="1" dirty="0" smtClean="0">
                <a:latin typeface="微软雅黑" pitchFamily="34" charset="-122"/>
                <a:ea typeface="微软雅黑" pitchFamily="34" charset="-122"/>
              </a:rPr>
              <a:t>、同步日志</a:t>
            </a:r>
            <a:endParaRPr lang="zh-CN" altLang="en-US" sz="4400" b="1" dirty="0">
              <a:latin typeface="微软雅黑" pitchFamily="34" charset="-122"/>
              <a:ea typeface="微软雅黑" pitchFamily="34" charset="-122"/>
            </a:endParaRPr>
          </a:p>
        </p:txBody>
      </p:sp>
      <p:sp>
        <p:nvSpPr>
          <p:cNvPr id="3" name="内容占位符 2"/>
          <p:cNvSpPr>
            <a:spLocks noGrp="1"/>
          </p:cNvSpPr>
          <p:nvPr>
            <p:ph idx="1"/>
          </p:nvPr>
        </p:nvSpPr>
        <p:spPr/>
        <p:txBody>
          <a:bodyPr>
            <a:normAutofit/>
          </a:bodyPr>
          <a:lstStyle/>
          <a:p>
            <a:r>
              <a:rPr lang="zh-CN" altLang="en-US" sz="2400" b="1" dirty="0" smtClean="0">
                <a:latin typeface="微软雅黑" pitchFamily="34" charset="-122"/>
                <a:ea typeface="微软雅黑" pitchFamily="34" charset="-122"/>
              </a:rPr>
              <a:t>同步日志的主要作用是来查看同步的情况，比如查询失败的同步记录。</a:t>
            </a:r>
            <a:endParaRPr lang="en-US" altLang="zh-CN" sz="2400" b="1" dirty="0" smtClean="0">
              <a:latin typeface="微软雅黑" pitchFamily="34" charset="-122"/>
              <a:ea typeface="微软雅黑" pitchFamily="34" charset="-122"/>
            </a:endParaRPr>
          </a:p>
          <a:p>
            <a:r>
              <a:rPr lang="zh-CN" altLang="en-US" sz="2400" b="1" dirty="0" smtClean="0">
                <a:latin typeface="微软雅黑" pitchFamily="34" charset="-122"/>
                <a:ea typeface="微软雅黑" pitchFamily="34" charset="-122"/>
              </a:rPr>
              <a:t>在做完同步后，应该在凭证列表里面查看下，是否缺少凭证，然后再在同步日志里面查找错误，最后根据不同的错误，参照错误处理办法来解决</a:t>
            </a:r>
            <a:endParaRPr lang="zh-CN" altLang="en-US" sz="2400" b="1" dirty="0">
              <a:latin typeface="微软雅黑" pitchFamily="34" charset="-122"/>
              <a:ea typeface="微软雅黑" pitchFamily="34" charset="-122"/>
            </a:endParaRPr>
          </a:p>
        </p:txBody>
      </p:sp>
    </p:spTree>
    <p:extLst>
      <p:ext uri="{BB962C8B-B14F-4D97-AF65-F5344CB8AC3E}">
        <p14:creationId xmlns:p14="http://schemas.microsoft.com/office/powerpoint/2010/main" val="315593609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lang="zh-CN" altLang="en-US" dirty="0"/>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268760"/>
            <a:ext cx="8064896" cy="54189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880190"/>
            <a:ext cx="4032448"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6.1 </a:t>
            </a:r>
            <a:r>
              <a:rPr lang="zh-CN" altLang="en-US" sz="2400" b="1" dirty="0" smtClean="0">
                <a:latin typeface="微软雅黑" pitchFamily="34" charset="-122"/>
                <a:ea typeface="微软雅黑" pitchFamily="34" charset="-122"/>
              </a:rPr>
              <a:t>功能节点</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369927897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lang="zh-CN" altLang="en-US" dirty="0"/>
          </a:p>
        </p:txBody>
      </p:sp>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268760"/>
            <a:ext cx="7925568" cy="50463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873319"/>
            <a:ext cx="6768752"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6.2 </a:t>
            </a:r>
            <a:r>
              <a:rPr lang="zh-CN" altLang="en-US" sz="2400" b="1" dirty="0" smtClean="0">
                <a:latin typeface="微软雅黑" pitchFamily="34" charset="-122"/>
                <a:ea typeface="微软雅黑" pitchFamily="34" charset="-122"/>
              </a:rPr>
              <a:t>打开后看到所有的同步日志</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149297206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2073648"/>
            <a:ext cx="8185150" cy="44516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526915"/>
            <a:ext cx="6336704" cy="1569660"/>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6.3 </a:t>
            </a:r>
            <a:r>
              <a:rPr lang="zh-CN" altLang="en-US" sz="2400" b="1" dirty="0" smtClean="0">
                <a:latin typeface="微软雅黑" pitchFamily="34" charset="-122"/>
                <a:ea typeface="微软雅黑" pitchFamily="34" charset="-122"/>
              </a:rPr>
              <a:t>双击打开一条日志，过滤查询条件，查找失败的错误，然后根据错误提示去解决问题。注意在同步完之后要核对凭证数量。具体解决问题的办法参照同步问题解决方案</a:t>
            </a:r>
            <a:r>
              <a:rPr lang="zh-CN" altLang="en-US" sz="2400" b="1" dirty="0">
                <a:latin typeface="微软雅黑" pitchFamily="34" charset="-122"/>
                <a:ea typeface="微软雅黑" pitchFamily="34" charset="-122"/>
              </a:rPr>
              <a:t>。</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299327217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704088"/>
            <a:ext cx="8229600" cy="3084952"/>
          </a:xfrm>
        </p:spPr>
        <p:txBody>
          <a:bodyPr/>
          <a:lstStyle/>
          <a:p>
            <a:pPr algn="ctr"/>
            <a:r>
              <a:rPr lang="zh-CN" altLang="en-US" dirty="0" smtClean="0"/>
              <a:t>培训完毕，谢谢！</a:t>
            </a:r>
            <a:endParaRPr lang="zh-CN" altLang="en-US" dirty="0"/>
          </a:p>
        </p:txBody>
      </p:sp>
    </p:spTree>
    <p:extLst>
      <p:ext uri="{BB962C8B-B14F-4D97-AF65-F5344CB8AC3E}">
        <p14:creationId xmlns:p14="http://schemas.microsoft.com/office/powerpoint/2010/main" val="9002602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a:latin typeface="微软雅黑" pitchFamily="34" charset="-122"/>
                <a:ea typeface="微软雅黑" pitchFamily="34" charset="-122"/>
              </a:rPr>
              <a:t>2</a:t>
            </a:r>
            <a:r>
              <a:rPr lang="zh-CN" altLang="en-US" sz="4400" b="1" dirty="0" smtClean="0">
                <a:latin typeface="微软雅黑" pitchFamily="34" charset="-122"/>
                <a:ea typeface="微软雅黑" pitchFamily="34" charset="-122"/>
              </a:rPr>
              <a:t>、</a:t>
            </a:r>
            <a:r>
              <a:rPr lang="zh-CN" altLang="en-US" sz="4400" b="1" dirty="0">
                <a:latin typeface="微软雅黑" pitchFamily="34" charset="-122"/>
                <a:ea typeface="微软雅黑" pitchFamily="34" charset="-122"/>
              </a:rPr>
              <a:t>外系统定义</a:t>
            </a:r>
          </a:p>
        </p:txBody>
      </p:sp>
      <p:sp>
        <p:nvSpPr>
          <p:cNvPr id="5" name="内容占位符 4"/>
          <p:cNvSpPr>
            <a:spLocks noGrp="1"/>
          </p:cNvSpPr>
          <p:nvPr>
            <p:ph idx="1"/>
          </p:nvPr>
        </p:nvSpPr>
        <p:spPr/>
        <p:txBody>
          <a:bodyPr/>
          <a:lstStyle/>
          <a:p>
            <a:r>
              <a:rPr lang="zh-CN" altLang="zh-CN" sz="2400" b="1" dirty="0" smtClean="0">
                <a:latin typeface="微软雅黑" pitchFamily="34" charset="-122"/>
                <a:ea typeface="微软雅黑" pitchFamily="34" charset="-122"/>
              </a:rPr>
              <a:t>设置</a:t>
            </a:r>
            <a:r>
              <a:rPr lang="zh-CN" altLang="zh-CN" sz="2400" b="1" dirty="0">
                <a:latin typeface="微软雅黑" pitchFamily="34" charset="-122"/>
                <a:ea typeface="微软雅黑" pitchFamily="34" charset="-122"/>
              </a:rPr>
              <a:t>同步系统的数据源信息，同步多个系统需要在此设置对应的多个数据源信息</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通俗的说就是从哪里同步数据。这里主要是配置数据库连接，必须没问题才行。因为我们是从一个服务器数据所以只需要设置一个数据源。    </a:t>
            </a:r>
            <a:endParaRPr lang="zh-CN" altLang="zh-CN" sz="2400" b="1" dirty="0">
              <a:latin typeface="微软雅黑" pitchFamily="34" charset="-122"/>
              <a:ea typeface="微软雅黑" pitchFamily="34" charset="-122"/>
            </a:endParaRPr>
          </a:p>
          <a:p>
            <a:endParaRPr lang="en-US" altLang="zh-CN" dirty="0" smtClean="0"/>
          </a:p>
          <a:p>
            <a:endParaRPr lang="zh-CN" altLang="zh-CN" dirty="0"/>
          </a:p>
          <a:p>
            <a:endParaRPr lang="zh-CN" altLang="en-US" dirty="0"/>
          </a:p>
        </p:txBody>
      </p:sp>
    </p:spTree>
    <p:extLst>
      <p:ext uri="{BB962C8B-B14F-4D97-AF65-F5344CB8AC3E}">
        <p14:creationId xmlns:p14="http://schemas.microsoft.com/office/powerpoint/2010/main" val="8347874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p:cNvPicPr>
            <a:picLocks noGrp="1"/>
          </p:cNvPicPr>
          <p:nvPr>
            <p:ph idx="1"/>
          </p:nvPr>
        </p:nvPicPr>
        <p:blipFill>
          <a:blip r:embed="rId2"/>
          <a:stretch>
            <a:fillRect/>
          </a:stretch>
        </p:blipFill>
        <p:spPr>
          <a:xfrm>
            <a:off x="748680" y="1334984"/>
            <a:ext cx="7632847" cy="4983833"/>
          </a:xfrm>
          <a:prstGeom prst="rect">
            <a:avLst/>
          </a:prstGeom>
        </p:spPr>
      </p:pic>
      <p:sp>
        <p:nvSpPr>
          <p:cNvPr id="3" name="TextBox 2"/>
          <p:cNvSpPr txBox="1"/>
          <p:nvPr/>
        </p:nvSpPr>
        <p:spPr>
          <a:xfrm>
            <a:off x="755576" y="873319"/>
            <a:ext cx="7416824"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2.1 </a:t>
            </a:r>
            <a:r>
              <a:rPr lang="zh-CN" altLang="en-US" sz="2400" b="1" dirty="0" smtClean="0">
                <a:latin typeface="微软雅黑" pitchFamily="34" charset="-122"/>
                <a:ea typeface="微软雅黑" pitchFamily="34" charset="-122"/>
              </a:rPr>
              <a:t>外系统连接配置，连接数据库</a:t>
            </a:r>
            <a:endParaRPr lang="en-US" altLang="zh-CN" sz="2400" b="1" dirty="0" smtClean="0">
              <a:latin typeface="微软雅黑" pitchFamily="34" charset="-122"/>
              <a:ea typeface="微软雅黑" pitchFamily="34" charset="-122"/>
            </a:endParaRPr>
          </a:p>
        </p:txBody>
      </p:sp>
      <p:sp>
        <p:nvSpPr>
          <p:cNvPr id="2" name="椭圆形标注 1"/>
          <p:cNvSpPr/>
          <p:nvPr/>
        </p:nvSpPr>
        <p:spPr>
          <a:xfrm>
            <a:off x="5076056" y="1988840"/>
            <a:ext cx="2088232" cy="936104"/>
          </a:xfrm>
          <a:prstGeom prst="wedgeEllipseCallou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zh-CN" altLang="en-US" dirty="0" smtClean="0"/>
              <a:t>数据库连接配置</a:t>
            </a:r>
            <a:endParaRPr lang="zh-CN" altLang="en-US" dirty="0"/>
          </a:p>
        </p:txBody>
      </p:sp>
    </p:spTree>
    <p:extLst>
      <p:ext uri="{BB962C8B-B14F-4D97-AF65-F5344CB8AC3E}">
        <p14:creationId xmlns:p14="http://schemas.microsoft.com/office/powerpoint/2010/main" val="18858722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3568" y="1370385"/>
            <a:ext cx="7056784" cy="47499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755576" y="873319"/>
            <a:ext cx="6840760"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2.2 </a:t>
            </a:r>
            <a:r>
              <a:rPr lang="zh-CN" altLang="en-US" sz="2400" b="1" dirty="0" smtClean="0">
                <a:latin typeface="微软雅黑" pitchFamily="34" charset="-122"/>
                <a:ea typeface="微软雅黑" pitchFamily="34" charset="-122"/>
              </a:rPr>
              <a:t>测试数据库是否连接成功</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14492530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3568" y="1412776"/>
            <a:ext cx="7704856" cy="4536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873319"/>
            <a:ext cx="7416824"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2.3 </a:t>
            </a:r>
            <a:r>
              <a:rPr lang="zh-CN" altLang="en-US" sz="2400" b="1" dirty="0" smtClean="0">
                <a:latin typeface="微软雅黑" pitchFamily="34" charset="-122"/>
                <a:ea typeface="微软雅黑" pitchFamily="34" charset="-122"/>
              </a:rPr>
              <a:t>外系统自动初始化，注意选版本</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15262160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55576" y="1340768"/>
            <a:ext cx="7636256" cy="4536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755576" y="873319"/>
            <a:ext cx="7560840" cy="461665"/>
          </a:xfrm>
          <a:prstGeom prst="rect">
            <a:avLst/>
          </a:prstGeom>
          <a:noFill/>
        </p:spPr>
        <p:txBody>
          <a:bodyPr wrap="square" rtlCol="0">
            <a:spAutoFit/>
          </a:bodyPr>
          <a:lstStyle/>
          <a:p>
            <a:r>
              <a:rPr lang="en-US" altLang="zh-CN" sz="2400" b="1" dirty="0" smtClean="0">
                <a:latin typeface="微软雅黑" pitchFamily="34" charset="-122"/>
                <a:ea typeface="微软雅黑" pitchFamily="34" charset="-122"/>
              </a:rPr>
              <a:t>2.4 </a:t>
            </a:r>
            <a:r>
              <a:rPr lang="zh-CN" altLang="en-US" sz="2400" b="1" dirty="0" smtClean="0">
                <a:latin typeface="微软雅黑" pitchFamily="34" charset="-122"/>
                <a:ea typeface="微软雅黑" pitchFamily="34" charset="-122"/>
              </a:rPr>
              <a:t>自动初始化必须都要成功，否则重新配置找问题</a:t>
            </a:r>
            <a:endParaRPr lang="en-US" altLang="zh-CN" sz="2400" b="1" dirty="0" smtClean="0">
              <a:latin typeface="微软雅黑" pitchFamily="34" charset="-122"/>
              <a:ea typeface="微软雅黑" pitchFamily="34" charset="-122"/>
            </a:endParaRPr>
          </a:p>
        </p:txBody>
      </p:sp>
    </p:spTree>
    <p:extLst>
      <p:ext uri="{BB962C8B-B14F-4D97-AF65-F5344CB8AC3E}">
        <p14:creationId xmlns:p14="http://schemas.microsoft.com/office/powerpoint/2010/main" val="37466218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1" dirty="0">
                <a:latin typeface="微软雅黑" pitchFamily="34" charset="-122"/>
                <a:ea typeface="微软雅黑" pitchFamily="34" charset="-122"/>
              </a:rPr>
              <a:t>3</a:t>
            </a:r>
            <a:r>
              <a:rPr lang="zh-CN" altLang="en-US" sz="4400" b="1" dirty="0" smtClean="0">
                <a:latin typeface="微软雅黑" pitchFamily="34" charset="-122"/>
                <a:ea typeface="微软雅黑" pitchFamily="34" charset="-122"/>
              </a:rPr>
              <a:t>、</a:t>
            </a:r>
            <a:r>
              <a:rPr lang="zh-CN" altLang="en-US" sz="4400" b="1" dirty="0">
                <a:latin typeface="微软雅黑" pitchFamily="34" charset="-122"/>
                <a:ea typeface="微软雅黑" pitchFamily="34" charset="-122"/>
              </a:rPr>
              <a:t>信息</a:t>
            </a:r>
            <a:r>
              <a:rPr lang="zh-CN" altLang="en-US" sz="4400" b="1" dirty="0" smtClean="0">
                <a:latin typeface="微软雅黑" pitchFamily="34" charset="-122"/>
                <a:ea typeface="微软雅黑" pitchFamily="34" charset="-122"/>
              </a:rPr>
              <a:t>项码值设置</a:t>
            </a:r>
            <a:endParaRPr lang="zh-CN" altLang="en-US" sz="4400" b="1" dirty="0">
              <a:latin typeface="微软雅黑" pitchFamily="34" charset="-122"/>
              <a:ea typeface="微软雅黑" pitchFamily="34" charset="-122"/>
            </a:endParaRPr>
          </a:p>
        </p:txBody>
      </p:sp>
      <p:sp>
        <p:nvSpPr>
          <p:cNvPr id="5" name="内容占位符 4"/>
          <p:cNvSpPr>
            <a:spLocks noGrp="1"/>
          </p:cNvSpPr>
          <p:nvPr>
            <p:ph idx="1"/>
          </p:nvPr>
        </p:nvSpPr>
        <p:spPr/>
        <p:txBody>
          <a:bodyPr/>
          <a:lstStyle/>
          <a:p>
            <a:r>
              <a:rPr lang="zh-CN" altLang="zh-CN" sz="2400" b="1" dirty="0">
                <a:latin typeface="微软雅黑" pitchFamily="34" charset="-122"/>
                <a:ea typeface="微软雅黑" pitchFamily="34" charset="-122"/>
              </a:rPr>
              <a:t>【动态建模平台】</a:t>
            </a:r>
            <a:r>
              <a:rPr lang="en-US" altLang="zh-CN" sz="2400" b="1" dirty="0">
                <a:latin typeface="微软雅黑" pitchFamily="34" charset="-122"/>
                <a:ea typeface="微软雅黑" pitchFamily="34" charset="-122"/>
              </a:rPr>
              <a:t>-</a:t>
            </a:r>
            <a:r>
              <a:rPr lang="zh-CN" altLang="zh-CN" sz="2400" b="1" dirty="0">
                <a:latin typeface="微软雅黑" pitchFamily="34" charset="-122"/>
                <a:ea typeface="微软雅黑" pitchFamily="34" charset="-122"/>
              </a:rPr>
              <a:t>【服务产品工具集】</a:t>
            </a:r>
            <a:r>
              <a:rPr lang="en-US" altLang="zh-CN" sz="2400" b="1" dirty="0">
                <a:latin typeface="微软雅黑" pitchFamily="34" charset="-122"/>
                <a:ea typeface="微软雅黑" pitchFamily="34" charset="-122"/>
              </a:rPr>
              <a:t>-</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信息项码值设置</a:t>
            </a:r>
            <a:r>
              <a:rPr lang="zh-CN" altLang="zh-CN" sz="2400" b="1" dirty="0" smtClean="0">
                <a:latin typeface="微软雅黑" pitchFamily="34" charset="-122"/>
                <a:ea typeface="微软雅黑" pitchFamily="34" charset="-122"/>
              </a:rPr>
              <a:t>】 </a:t>
            </a:r>
            <a:r>
              <a:rPr lang="zh-CN" altLang="zh-CN" sz="2400" b="1" dirty="0">
                <a:latin typeface="微软雅黑" pitchFamily="34" charset="-122"/>
                <a:ea typeface="微软雅黑" pitchFamily="34" charset="-122"/>
              </a:rPr>
              <a:t>设置同步的数据</a:t>
            </a:r>
            <a:r>
              <a:rPr lang="zh-CN" altLang="zh-CN" sz="2400" b="1" dirty="0" smtClean="0">
                <a:latin typeface="微软雅黑" pitchFamily="34" charset="-122"/>
                <a:ea typeface="微软雅黑" pitchFamily="34" charset="-122"/>
              </a:rPr>
              <a:t>信息</a:t>
            </a:r>
            <a:r>
              <a:rPr lang="zh-CN" altLang="en-US" sz="2400" b="1" dirty="0" smtClean="0">
                <a:latin typeface="微软雅黑" pitchFamily="34" charset="-122"/>
                <a:ea typeface="微软雅黑" pitchFamily="34" charset="-122"/>
              </a:rPr>
              <a:t>项</a:t>
            </a:r>
            <a:r>
              <a:rPr lang="zh-CN" altLang="zh-CN" sz="2400" b="1" dirty="0" smtClean="0">
                <a:latin typeface="微软雅黑" pitchFamily="34" charset="-122"/>
                <a:ea typeface="微软雅黑" pitchFamily="34" charset="-122"/>
              </a:rPr>
              <a:t>，</a:t>
            </a:r>
            <a:r>
              <a:rPr lang="zh-CN" altLang="en-US" sz="2400" b="1" dirty="0" smtClean="0">
                <a:latin typeface="微软雅黑" pitchFamily="34" charset="-122"/>
                <a:ea typeface="微软雅黑" pitchFamily="34" charset="-122"/>
              </a:rPr>
              <a:t>系统默认即可</a:t>
            </a:r>
            <a:endParaRPr lang="zh-CN" altLang="zh-CN" sz="2400" b="1" dirty="0">
              <a:latin typeface="微软雅黑" pitchFamily="34" charset="-122"/>
              <a:ea typeface="微软雅黑" pitchFamily="34" charset="-122"/>
            </a:endParaRPr>
          </a:p>
          <a:p>
            <a:pPr marL="0" indent="0">
              <a:buNone/>
            </a:pPr>
            <a:endParaRPr lang="zh-CN" altLang="en-US" dirty="0"/>
          </a:p>
        </p:txBody>
      </p:sp>
      <p:pic>
        <p:nvPicPr>
          <p:cNvPr id="4" name="内容占位符 3"/>
          <p:cNvPicPr>
            <a:picLocks/>
          </p:cNvPicPr>
          <p:nvPr/>
        </p:nvPicPr>
        <p:blipFill>
          <a:blip r:embed="rId2"/>
          <a:stretch>
            <a:fillRect/>
          </a:stretch>
        </p:blipFill>
        <p:spPr>
          <a:xfrm>
            <a:off x="827585" y="2780928"/>
            <a:ext cx="7344816" cy="3543672"/>
          </a:xfrm>
          <a:prstGeom prst="rect">
            <a:avLst/>
          </a:prstGeom>
        </p:spPr>
      </p:pic>
    </p:spTree>
    <p:extLst>
      <p:ext uri="{BB962C8B-B14F-4D97-AF65-F5344CB8AC3E}">
        <p14:creationId xmlns:p14="http://schemas.microsoft.com/office/powerpoint/2010/main" val="318076651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流畅">
  <a:themeElements>
    <a:clrScheme name="流畅">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流畅">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流畅">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544</TotalTime>
  <Words>1399</Words>
  <Application>Microsoft Office PowerPoint</Application>
  <PresentationFormat>全屏显示(4:3)</PresentationFormat>
  <Paragraphs>135</Paragraphs>
  <Slides>39</Slides>
  <Notes>0</Notes>
  <HiddenSlides>0</HiddenSlides>
  <MMClips>0</MMClips>
  <ScaleCrop>false</ScaleCrop>
  <HeadingPairs>
    <vt:vector size="4" baseType="variant">
      <vt:variant>
        <vt:lpstr>主题</vt:lpstr>
      </vt:variant>
      <vt:variant>
        <vt:i4>1</vt:i4>
      </vt:variant>
      <vt:variant>
        <vt:lpstr>幻灯片标题</vt:lpstr>
      </vt:variant>
      <vt:variant>
        <vt:i4>39</vt:i4>
      </vt:variant>
    </vt:vector>
  </HeadingPairs>
  <TitlesOfParts>
    <vt:vector size="40" baseType="lpstr">
      <vt:lpstr>流畅</vt:lpstr>
      <vt:lpstr>强胜公司数据同步培训 </vt:lpstr>
      <vt:lpstr>目录</vt:lpstr>
      <vt:lpstr>1、操作节点</vt:lpstr>
      <vt:lpstr>2、外系统定义</vt:lpstr>
      <vt:lpstr>PowerPoint 演示文稿</vt:lpstr>
      <vt:lpstr>PowerPoint 演示文稿</vt:lpstr>
      <vt:lpstr>PowerPoint 演示文稿</vt:lpstr>
      <vt:lpstr>PowerPoint 演示文稿</vt:lpstr>
      <vt:lpstr>3、信息项码值设置</vt:lpstr>
      <vt:lpstr>4、同步信息集定义</vt:lpstr>
      <vt:lpstr>5、信息项定义</vt:lpstr>
      <vt:lpstr>目录</vt:lpstr>
      <vt:lpstr>1、凭证数据转换对照定义</vt:lpstr>
      <vt:lpstr>PowerPoint 演示文稿</vt:lpstr>
      <vt:lpstr>PowerPoint 演示文稿</vt:lpstr>
      <vt:lpstr>2、凭证数据转换方案定义</vt:lpstr>
      <vt:lpstr>PowerPoint 演示文稿</vt:lpstr>
      <vt:lpstr>PowerPoint 演示文稿</vt:lpstr>
      <vt:lpstr>3、功能组定义</vt:lpstr>
      <vt:lpstr>PowerPoint 演示文稿</vt:lpstr>
      <vt:lpstr>PowerPoint 演示文稿</vt:lpstr>
      <vt:lpstr>3.3 设置外系统插件。 加载插件，本版仅支持JDBC的。系统数据加载插件界面，是本版支持同步的档案类型。</vt:lpstr>
      <vt:lpstr>3.4 设置nc系统插件。  </vt:lpstr>
      <vt:lpstr>3.5 设置组内执行顺序,执行强制更新，是否执行等参数，一般都打勾，编辑执行顺序。 </vt:lpstr>
      <vt:lpstr>3.6 这里还有更加详细的参数，这里不做详细介绍，这要根据实际情况来勾选，一般默认即可</vt:lpstr>
      <vt:lpstr>4、传输单元定义</vt:lpstr>
      <vt:lpstr>PowerPoint 演示文稿</vt:lpstr>
      <vt:lpstr>PowerPoint 演示文稿</vt:lpstr>
      <vt:lpstr>5、同步方案定义</vt:lpstr>
      <vt:lpstr>PowerPoint 演示文稿</vt:lpstr>
      <vt:lpstr>PowerPoint 演示文稿</vt:lpstr>
      <vt:lpstr>PowerPoint 演示文稿</vt:lpstr>
      <vt:lpstr>PowerPoint 演示文稿</vt:lpstr>
      <vt:lpstr>PowerPoint 演示文稿</vt:lpstr>
      <vt:lpstr>6、同步日志</vt:lpstr>
      <vt:lpstr>PowerPoint 演示文稿</vt:lpstr>
      <vt:lpstr>PowerPoint 演示文稿</vt:lpstr>
      <vt:lpstr>PowerPoint 演示文稿</vt:lpstr>
      <vt:lpstr>培训完毕，谢谢！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83</cp:revision>
  <dcterms:created xsi:type="dcterms:W3CDTF">2017-09-28T13:14:24Z</dcterms:created>
  <dcterms:modified xsi:type="dcterms:W3CDTF">2017-10-13T12:42:28Z</dcterms:modified>
</cp:coreProperties>
</file>

<file path=docProps/thumbnail.jpeg>
</file>